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639" r:id="rId2"/>
    <p:sldId id="654" r:id="rId3"/>
    <p:sldId id="641" r:id="rId4"/>
    <p:sldId id="644" r:id="rId5"/>
    <p:sldId id="645" r:id="rId6"/>
    <p:sldId id="646" r:id="rId7"/>
    <p:sldId id="658" r:id="rId8"/>
    <p:sldId id="655" r:id="rId9"/>
    <p:sldId id="652" r:id="rId10"/>
    <p:sldId id="657" r:id="rId11"/>
    <p:sldId id="650" r:id="rId12"/>
    <p:sldId id="653" r:id="rId13"/>
    <p:sldId id="656" r:id="rId14"/>
    <p:sldId id="648" r:id="rId15"/>
    <p:sldId id="649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2B2B2B"/>
    <a:srgbClr val="C52E2E"/>
    <a:srgbClr val="DEEBF7"/>
    <a:srgbClr val="EC304A"/>
    <a:srgbClr val="38556C"/>
    <a:srgbClr val="FF5050"/>
    <a:srgbClr val="FF6600"/>
    <a:srgbClr val="E9C5B9"/>
    <a:srgbClr val="6274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38" autoAdjust="0"/>
    <p:restoredTop sz="94660"/>
  </p:normalViewPr>
  <p:slideViewPr>
    <p:cSldViewPr snapToGrid="0">
      <p:cViewPr varScale="1">
        <p:scale>
          <a:sx n="62" d="100"/>
          <a:sy n="62" d="100"/>
        </p:scale>
        <p:origin x="90" y="204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6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FF32E-A26D-429E-B1A2-9D0633C064F1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3A4C6C-3E16-4492-B7B2-8D46C6F4A9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44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E7C87"/>
            </a:gs>
            <a:gs pos="100000">
              <a:srgbClr val="2B2B2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913279" y="494179"/>
            <a:ext cx="10461812" cy="5836023"/>
          </a:xfrm>
          <a:prstGeom prst="roundRect">
            <a:avLst>
              <a:gd name="adj" fmla="val 1064"/>
            </a:avLst>
          </a:prstGeom>
          <a:gradFill flip="none" rotWithShape="1">
            <a:gsLst>
              <a:gs pos="0">
                <a:schemeClr val="bg1">
                  <a:alpha val="42000"/>
                </a:schemeClr>
              </a:gs>
              <a:gs pos="100000">
                <a:schemeClr val="tx1">
                  <a:alpha val="18000"/>
                </a:schemeClr>
              </a:gs>
            </a:gsLst>
            <a:lin ang="2700000" scaled="1"/>
            <a:tileRect/>
          </a:gradFill>
          <a:ln w="158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각 삼각형 17"/>
          <p:cNvSpPr/>
          <p:nvPr/>
        </p:nvSpPr>
        <p:spPr>
          <a:xfrm flipH="1">
            <a:off x="0" y="1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0" fmla="*/ 0 w 12192000"/>
              <a:gd name="connsiteY0" fmla="*/ 6858000 h 6858000"/>
              <a:gd name="connsiteX1" fmla="*/ 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0" fmla="*/ 0 w 12192000"/>
              <a:gd name="connsiteY0" fmla="*/ 6858000 h 6858000"/>
              <a:gd name="connsiteX1" fmla="*/ 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0" fmla="*/ 0 w 12192000"/>
              <a:gd name="connsiteY0" fmla="*/ 6858000 h 6858000"/>
              <a:gd name="connsiteX1" fmla="*/ 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0" y="0"/>
                </a:lnTo>
                <a:cubicBezTo>
                  <a:pt x="4902200" y="1638300"/>
                  <a:pt x="7975600" y="2228850"/>
                  <a:pt x="12192000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850547" y="2792801"/>
            <a:ext cx="6749373" cy="1474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i="1" dirty="0">
                <a:solidFill>
                  <a:schemeClr val="bg1"/>
                </a:solidFill>
              </a:rPr>
              <a:t>연도별 </a:t>
            </a:r>
            <a:r>
              <a:rPr lang="en-US" altLang="ko-KR" sz="3200" b="1" i="1" dirty="0">
                <a:solidFill>
                  <a:schemeClr val="bg1"/>
                </a:solidFill>
              </a:rPr>
              <a:t>5</a:t>
            </a:r>
            <a:r>
              <a:rPr lang="ko-KR" altLang="en-US" sz="3200" b="1" i="1" dirty="0">
                <a:solidFill>
                  <a:schemeClr val="bg1"/>
                </a:solidFill>
              </a:rPr>
              <a:t>대 범죄와 </a:t>
            </a:r>
            <a:r>
              <a:rPr lang="en-US" altLang="ko-KR" sz="3200" b="1" i="1" dirty="0">
                <a:solidFill>
                  <a:schemeClr val="bg1"/>
                </a:solidFill>
              </a:rPr>
              <a:t>CCTV</a:t>
            </a:r>
            <a:r>
              <a:rPr lang="ko-KR" altLang="en-US" sz="3200" b="1" i="1" dirty="0">
                <a:solidFill>
                  <a:schemeClr val="bg1"/>
                </a:solidFill>
              </a:rPr>
              <a:t> 설치 수의</a:t>
            </a:r>
            <a:endParaRPr lang="en-US" altLang="ko-KR" sz="3200" b="1" i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i="1" dirty="0">
                <a:solidFill>
                  <a:schemeClr val="bg1"/>
                </a:solidFill>
              </a:rPr>
              <a:t> 상관관계 분석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F7BFCD-0FDB-44C3-B633-CE821154D407}"/>
              </a:ext>
            </a:extLst>
          </p:cNvPr>
          <p:cNvSpPr txBox="1"/>
          <p:nvPr/>
        </p:nvSpPr>
        <p:spPr>
          <a:xfrm>
            <a:off x="7971491" y="5468522"/>
            <a:ext cx="31439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 </a:t>
            </a:r>
            <a:r>
              <a:rPr lang="ko-KR" altLang="en-US" sz="2000" u="sng" dirty="0">
                <a:solidFill>
                  <a:schemeClr val="bg1"/>
                </a:solidFill>
              </a:rPr>
              <a:t>팀 명</a:t>
            </a:r>
            <a:r>
              <a:rPr lang="en-US" altLang="ko-KR" sz="2000" dirty="0">
                <a:solidFill>
                  <a:schemeClr val="bg1"/>
                </a:solidFill>
              </a:rPr>
              <a:t>: </a:t>
            </a:r>
            <a:r>
              <a:rPr lang="ko-KR" altLang="en-US" sz="2000" dirty="0">
                <a:solidFill>
                  <a:schemeClr val="bg1"/>
                </a:solidFill>
              </a:rPr>
              <a:t>범죄도시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 정 지은</a:t>
            </a:r>
            <a:r>
              <a:rPr lang="en-US" altLang="ko-KR" sz="2000" dirty="0">
                <a:solidFill>
                  <a:schemeClr val="bg1"/>
                </a:solidFill>
              </a:rPr>
              <a:t>,</a:t>
            </a:r>
            <a:r>
              <a:rPr lang="ko-KR" altLang="en-US" sz="2000" dirty="0">
                <a:solidFill>
                  <a:schemeClr val="bg1"/>
                </a:solidFill>
              </a:rPr>
              <a:t> 윤 송이</a:t>
            </a:r>
            <a:r>
              <a:rPr lang="en-US" altLang="ko-KR" sz="2000" dirty="0">
                <a:solidFill>
                  <a:schemeClr val="bg1"/>
                </a:solidFill>
              </a:rPr>
              <a:t>,</a:t>
            </a:r>
            <a:r>
              <a:rPr lang="ko-KR" altLang="en-US" sz="2000" dirty="0">
                <a:solidFill>
                  <a:schemeClr val="bg1"/>
                </a:solidFill>
              </a:rPr>
              <a:t> 박 찬웅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9E29AD-65B2-4DCB-B251-3A9376555AFF}"/>
              </a:ext>
            </a:extLst>
          </p:cNvPr>
          <p:cNvSpPr/>
          <p:nvPr/>
        </p:nvSpPr>
        <p:spPr>
          <a:xfrm flipV="1">
            <a:off x="2794000" y="4728877"/>
            <a:ext cx="9398000" cy="150386"/>
          </a:xfrm>
          <a:prstGeom prst="rect">
            <a:avLst/>
          </a:prstGeom>
          <a:solidFill>
            <a:srgbClr val="C5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02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E7C87"/>
            </a:gs>
            <a:gs pos="100000">
              <a:srgbClr val="2B2B2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21359" y="133351"/>
            <a:ext cx="12192000" cy="6724649"/>
            <a:chOff x="-21359" y="133351"/>
            <a:chExt cx="12192000" cy="6724649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397741" y="675956"/>
              <a:ext cx="11353800" cy="5954246"/>
            </a:xfrm>
            <a:prstGeom prst="roundRect">
              <a:avLst>
                <a:gd name="adj" fmla="val 1064"/>
              </a:avLst>
            </a:prstGeom>
            <a:gradFill flip="none" rotWithShape="1">
              <a:gsLst>
                <a:gs pos="0">
                  <a:schemeClr val="bg1">
                    <a:alpha val="42000"/>
                  </a:schemeClr>
                </a:gs>
                <a:gs pos="100000">
                  <a:schemeClr val="tx1">
                    <a:alpha val="18000"/>
                  </a:schemeClr>
                </a:gs>
              </a:gsLst>
              <a:lin ang="2700000" scaled="1"/>
              <a:tileRect/>
            </a:gradFill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직각 삼각형 17"/>
            <p:cNvSpPr/>
            <p:nvPr/>
          </p:nvSpPr>
          <p:spPr>
            <a:xfrm flipH="1">
              <a:off x="-21359" y="133351"/>
              <a:ext cx="12192000" cy="6724649"/>
            </a:xfrm>
            <a:custGeom>
              <a:avLst/>
              <a:gdLst>
                <a:gd name="connsiteX0" fmla="*/ 0 w 12192000"/>
                <a:gd name="connsiteY0" fmla="*/ 6858000 h 6858000"/>
                <a:gd name="connsiteX1" fmla="*/ 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0" fmla="*/ 0 w 12192000"/>
                <a:gd name="connsiteY0" fmla="*/ 6858000 h 6858000"/>
                <a:gd name="connsiteX1" fmla="*/ 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0" fmla="*/ 0 w 12192000"/>
                <a:gd name="connsiteY0" fmla="*/ 6858000 h 6858000"/>
                <a:gd name="connsiteX1" fmla="*/ 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0" fmla="*/ 0 w 12192000"/>
                <a:gd name="connsiteY0" fmla="*/ 6858000 h 6858000"/>
                <a:gd name="connsiteX1" fmla="*/ 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6858000"/>
                  </a:moveTo>
                  <a:lnTo>
                    <a:pt x="0" y="0"/>
                  </a:lnTo>
                  <a:cubicBezTo>
                    <a:pt x="4902200" y="1638300"/>
                    <a:pt x="7975600" y="2228850"/>
                    <a:pt x="12192000" y="6858000"/>
                  </a:cubicBez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397741" y="-5558"/>
            <a:ext cx="8050934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prstClr val="white"/>
                </a:solidFill>
              </a:rPr>
              <a:t>시각화 및 상관분석</a:t>
            </a:r>
            <a:endParaRPr lang="en-US" altLang="ko-KR" sz="1050" b="1" dirty="0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2670DBF-0DDF-4589-9EE6-F15933C88704}"/>
              </a:ext>
            </a:extLst>
          </p:cNvPr>
          <p:cNvSpPr/>
          <p:nvPr/>
        </p:nvSpPr>
        <p:spPr>
          <a:xfrm flipV="1">
            <a:off x="3808602" y="293536"/>
            <a:ext cx="8383398" cy="154621"/>
          </a:xfrm>
          <a:prstGeom prst="rect">
            <a:avLst/>
          </a:prstGeom>
          <a:solidFill>
            <a:srgbClr val="C5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1D79C9-62A1-4C45-8EF3-B53D7900EEB9}"/>
              </a:ext>
            </a:extLst>
          </p:cNvPr>
          <p:cNvSpPr txBox="1"/>
          <p:nvPr/>
        </p:nvSpPr>
        <p:spPr>
          <a:xfrm>
            <a:off x="6679226" y="2244060"/>
            <a:ext cx="452007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3200" dirty="0">
                <a:solidFill>
                  <a:schemeClr val="bg1"/>
                </a:solidFill>
              </a:rPr>
              <a:t>CCTV</a:t>
            </a:r>
            <a:r>
              <a:rPr lang="ko-KR" altLang="en-US" sz="3200" dirty="0">
                <a:solidFill>
                  <a:schemeClr val="bg1"/>
                </a:solidFill>
              </a:rPr>
              <a:t> 설치 수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lvl="1"/>
            <a:r>
              <a:rPr lang="ko-KR" alt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증가하는 추세</a:t>
            </a:r>
            <a:endParaRPr lang="en-US" altLang="ko-KR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lvl="1"/>
            <a:endParaRPr lang="en-US" altLang="ko-KR" dirty="0">
              <a:solidFill>
                <a:schemeClr val="bg1"/>
              </a:solidFill>
            </a:endParaRPr>
          </a:p>
          <a:p>
            <a:pPr lvl="1"/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3200" dirty="0">
                <a:solidFill>
                  <a:schemeClr val="bg1"/>
                </a:solidFill>
              </a:rPr>
              <a:t>5</a:t>
            </a:r>
            <a:r>
              <a:rPr lang="ko-KR" altLang="en-US" sz="3200" dirty="0">
                <a:solidFill>
                  <a:schemeClr val="bg1"/>
                </a:solidFill>
              </a:rPr>
              <a:t>대 범죄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>
                <a:solidFill>
                  <a:schemeClr val="bg1"/>
                </a:solidFill>
              </a:rPr>
              <a:t>총 </a:t>
            </a:r>
            <a:r>
              <a:rPr lang="ko-KR" altLang="en-US" sz="3200" dirty="0" err="1">
                <a:solidFill>
                  <a:schemeClr val="bg1"/>
                </a:solidFill>
              </a:rPr>
              <a:t>검거율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en-US" altLang="ko-KR" sz="3200" dirty="0">
                <a:solidFill>
                  <a:schemeClr val="bg1"/>
                </a:solidFill>
              </a:rPr>
              <a:t>   </a:t>
            </a:r>
            <a:r>
              <a:rPr lang="ko-KR" alt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증가하는 추세</a:t>
            </a:r>
            <a:endParaRPr lang="en-US" altLang="ko-KR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125D19-F1A7-41D2-94DB-272E69CDAC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8" t="31193" r="50000" b="32722"/>
          <a:stretch/>
        </p:blipFill>
        <p:spPr>
          <a:xfrm>
            <a:off x="1153002" y="1758675"/>
            <a:ext cx="4359773" cy="3786449"/>
          </a:xfrm>
          <a:prstGeom prst="rect">
            <a:avLst/>
          </a:prstGeom>
          <a:ln w="28575">
            <a:solidFill>
              <a:srgbClr val="2B2B2B"/>
            </a:solidFill>
          </a:ln>
        </p:spPr>
      </p:pic>
    </p:spTree>
    <p:extLst>
      <p:ext uri="{BB962C8B-B14F-4D97-AF65-F5344CB8AC3E}">
        <p14:creationId xmlns:p14="http://schemas.microsoft.com/office/powerpoint/2010/main" val="224912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E7C87"/>
            </a:gs>
            <a:gs pos="100000">
              <a:srgbClr val="2B2B2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21359" y="133351"/>
            <a:ext cx="12192000" cy="6724649"/>
            <a:chOff x="-21359" y="133351"/>
            <a:chExt cx="12192000" cy="6724649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397741" y="675956"/>
              <a:ext cx="11353800" cy="5954246"/>
            </a:xfrm>
            <a:prstGeom prst="roundRect">
              <a:avLst>
                <a:gd name="adj" fmla="val 1064"/>
              </a:avLst>
            </a:prstGeom>
            <a:gradFill flip="none" rotWithShape="1">
              <a:gsLst>
                <a:gs pos="0">
                  <a:schemeClr val="bg1">
                    <a:alpha val="42000"/>
                  </a:schemeClr>
                </a:gs>
                <a:gs pos="100000">
                  <a:schemeClr val="tx1">
                    <a:alpha val="18000"/>
                  </a:schemeClr>
                </a:gs>
              </a:gsLst>
              <a:lin ang="2700000" scaled="1"/>
              <a:tileRect/>
            </a:gradFill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직각 삼각형 17"/>
            <p:cNvSpPr/>
            <p:nvPr/>
          </p:nvSpPr>
          <p:spPr>
            <a:xfrm flipH="1">
              <a:off x="-21359" y="133351"/>
              <a:ext cx="12192000" cy="6724649"/>
            </a:xfrm>
            <a:custGeom>
              <a:avLst/>
              <a:gdLst>
                <a:gd name="connsiteX0" fmla="*/ 0 w 12192000"/>
                <a:gd name="connsiteY0" fmla="*/ 6858000 h 6858000"/>
                <a:gd name="connsiteX1" fmla="*/ 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0" fmla="*/ 0 w 12192000"/>
                <a:gd name="connsiteY0" fmla="*/ 6858000 h 6858000"/>
                <a:gd name="connsiteX1" fmla="*/ 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0" fmla="*/ 0 w 12192000"/>
                <a:gd name="connsiteY0" fmla="*/ 6858000 h 6858000"/>
                <a:gd name="connsiteX1" fmla="*/ 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0" fmla="*/ 0 w 12192000"/>
                <a:gd name="connsiteY0" fmla="*/ 6858000 h 6858000"/>
                <a:gd name="connsiteX1" fmla="*/ 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6858000"/>
                  </a:moveTo>
                  <a:lnTo>
                    <a:pt x="0" y="0"/>
                  </a:lnTo>
                  <a:cubicBezTo>
                    <a:pt x="4902200" y="1638300"/>
                    <a:pt x="7975600" y="2228850"/>
                    <a:pt x="12192000" y="6858000"/>
                  </a:cubicBez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397741" y="-5558"/>
            <a:ext cx="8050934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prstClr val="white"/>
                </a:solidFill>
              </a:rPr>
              <a:t>시각화 및 상관분석</a:t>
            </a:r>
            <a:endParaRPr lang="en-US" altLang="ko-KR" sz="1050" b="1" dirty="0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2670DBF-0DDF-4589-9EE6-F15933C88704}"/>
              </a:ext>
            </a:extLst>
          </p:cNvPr>
          <p:cNvSpPr/>
          <p:nvPr/>
        </p:nvSpPr>
        <p:spPr>
          <a:xfrm flipV="1">
            <a:off x="3808602" y="293536"/>
            <a:ext cx="8383398" cy="154621"/>
          </a:xfrm>
          <a:prstGeom prst="rect">
            <a:avLst/>
          </a:prstGeom>
          <a:solidFill>
            <a:srgbClr val="C5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C57C30-443A-4172-A30A-35A5FEF1735D}"/>
              </a:ext>
            </a:extLst>
          </p:cNvPr>
          <p:cNvSpPr txBox="1"/>
          <p:nvPr/>
        </p:nvSpPr>
        <p:spPr>
          <a:xfrm>
            <a:off x="8355200" y="2788041"/>
            <a:ext cx="414416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800" dirty="0">
                <a:solidFill>
                  <a:schemeClr val="bg1"/>
                </a:solidFill>
              </a:rPr>
              <a:t>CCTV</a:t>
            </a:r>
            <a:r>
              <a:rPr lang="ko-KR" altLang="en-US" sz="2800" dirty="0">
                <a:solidFill>
                  <a:schemeClr val="bg1"/>
                </a:solidFill>
              </a:rPr>
              <a:t> 설치 수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  </a:t>
            </a:r>
            <a:r>
              <a:rPr lang="ko-KR" altLang="en-US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증가하는 추세</a:t>
            </a:r>
            <a:endParaRPr lang="en-US" altLang="ko-KR" sz="2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lvl="1"/>
            <a:endParaRPr lang="en-US" altLang="ko-KR" sz="1600" dirty="0">
              <a:solidFill>
                <a:schemeClr val="bg1"/>
              </a:solidFill>
            </a:endParaRPr>
          </a:p>
          <a:p>
            <a:pPr lvl="1"/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800" dirty="0">
                <a:solidFill>
                  <a:schemeClr val="bg1"/>
                </a:solidFill>
              </a:rPr>
              <a:t>5</a:t>
            </a:r>
            <a:r>
              <a:rPr lang="ko-KR" altLang="en-US" sz="2800" dirty="0">
                <a:solidFill>
                  <a:schemeClr val="bg1"/>
                </a:solidFill>
              </a:rPr>
              <a:t>대 범죄</a:t>
            </a:r>
            <a:r>
              <a:rPr lang="en-US" altLang="ko-KR" sz="2800" dirty="0">
                <a:solidFill>
                  <a:schemeClr val="bg1"/>
                </a:solidFill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</a:rPr>
              <a:t>검거율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   </a:t>
            </a:r>
            <a:r>
              <a:rPr lang="ko-KR" altLang="en-US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증가하는 추세</a:t>
            </a:r>
            <a:endParaRPr lang="en-US" altLang="ko-KR" sz="2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사다리꼴 14">
            <a:extLst>
              <a:ext uri="{FF2B5EF4-FFF2-40B4-BE49-F238E27FC236}">
                <a16:creationId xmlns:a16="http://schemas.microsoft.com/office/drawing/2014/main" id="{4A223BF5-2C11-4F5C-B37C-D059D700A41D}"/>
              </a:ext>
            </a:extLst>
          </p:cNvPr>
          <p:cNvSpPr/>
          <p:nvPr/>
        </p:nvSpPr>
        <p:spPr>
          <a:xfrm rot="16200000">
            <a:off x="446411" y="1463163"/>
            <a:ext cx="5545619" cy="4431218"/>
          </a:xfrm>
          <a:prstGeom prst="trapezoid">
            <a:avLst>
              <a:gd name="adj" fmla="val 27162"/>
            </a:avLst>
          </a:prstGeom>
          <a:gradFill flip="none" rotWithShape="1">
            <a:gsLst>
              <a:gs pos="0">
                <a:srgbClr val="FF7C80"/>
              </a:gs>
              <a:gs pos="61000">
                <a:srgbClr val="D62B2C">
                  <a:alpha val="50000"/>
                </a:srgbClr>
              </a:gs>
              <a:gs pos="100000">
                <a:srgbClr val="C0000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24FAE03-0BE2-4ED5-A42D-A9417C14FB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10" t="52844" r="49289" b="11315"/>
          <a:stretch/>
        </p:blipFill>
        <p:spPr>
          <a:xfrm>
            <a:off x="726462" y="1795198"/>
            <a:ext cx="4401007" cy="3759460"/>
          </a:xfrm>
          <a:prstGeom prst="rect">
            <a:avLst/>
          </a:prstGeom>
          <a:ln w="28575">
            <a:solidFill>
              <a:srgbClr val="2B2B2B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BAA4C72-6A1E-428E-91B0-0729A0386F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3" t="36972" r="50940" b="36025"/>
          <a:stretch/>
        </p:blipFill>
        <p:spPr>
          <a:xfrm>
            <a:off x="5456189" y="944880"/>
            <a:ext cx="2797690" cy="18518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0CCFE27-8D12-43D7-9813-2BA1DE4CF8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0" t="40118" r="51560" b="32878"/>
          <a:stretch/>
        </p:blipFill>
        <p:spPr>
          <a:xfrm>
            <a:off x="5456189" y="4589633"/>
            <a:ext cx="2797690" cy="18518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2B939CA-EBC5-4BF1-8C94-74B588D42D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7" t="46483" r="51766" b="27462"/>
          <a:stretch/>
        </p:blipFill>
        <p:spPr>
          <a:xfrm>
            <a:off x="5456190" y="2776636"/>
            <a:ext cx="2797690" cy="178685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2070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E7C87"/>
            </a:gs>
            <a:gs pos="100000">
              <a:srgbClr val="2B2B2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21359" y="133351"/>
            <a:ext cx="12192000" cy="6724649"/>
            <a:chOff x="-21359" y="133351"/>
            <a:chExt cx="12192000" cy="6724649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397741" y="675956"/>
              <a:ext cx="11353800" cy="5954246"/>
            </a:xfrm>
            <a:prstGeom prst="roundRect">
              <a:avLst>
                <a:gd name="adj" fmla="val 1064"/>
              </a:avLst>
            </a:prstGeom>
            <a:gradFill flip="none" rotWithShape="1">
              <a:gsLst>
                <a:gs pos="0">
                  <a:schemeClr val="bg1">
                    <a:alpha val="42000"/>
                  </a:schemeClr>
                </a:gs>
                <a:gs pos="100000">
                  <a:schemeClr val="tx1">
                    <a:alpha val="18000"/>
                  </a:schemeClr>
                </a:gs>
              </a:gsLst>
              <a:lin ang="2700000" scaled="1"/>
              <a:tileRect/>
            </a:gradFill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직각 삼각형 17"/>
            <p:cNvSpPr/>
            <p:nvPr/>
          </p:nvSpPr>
          <p:spPr>
            <a:xfrm flipH="1">
              <a:off x="-21359" y="133351"/>
              <a:ext cx="12192000" cy="6724649"/>
            </a:xfrm>
            <a:custGeom>
              <a:avLst/>
              <a:gdLst>
                <a:gd name="connsiteX0" fmla="*/ 0 w 12192000"/>
                <a:gd name="connsiteY0" fmla="*/ 6858000 h 6858000"/>
                <a:gd name="connsiteX1" fmla="*/ 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0" fmla="*/ 0 w 12192000"/>
                <a:gd name="connsiteY0" fmla="*/ 6858000 h 6858000"/>
                <a:gd name="connsiteX1" fmla="*/ 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0" fmla="*/ 0 w 12192000"/>
                <a:gd name="connsiteY0" fmla="*/ 6858000 h 6858000"/>
                <a:gd name="connsiteX1" fmla="*/ 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0" fmla="*/ 0 w 12192000"/>
                <a:gd name="connsiteY0" fmla="*/ 6858000 h 6858000"/>
                <a:gd name="connsiteX1" fmla="*/ 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6858000"/>
                  </a:moveTo>
                  <a:lnTo>
                    <a:pt x="0" y="0"/>
                  </a:lnTo>
                  <a:cubicBezTo>
                    <a:pt x="4902200" y="1638300"/>
                    <a:pt x="7975600" y="2228850"/>
                    <a:pt x="12192000" y="6858000"/>
                  </a:cubicBez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397741" y="-5558"/>
            <a:ext cx="8050934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prstClr val="white"/>
                </a:solidFill>
              </a:rPr>
              <a:t>시각화 및 상관분석</a:t>
            </a:r>
            <a:endParaRPr lang="en-US" altLang="ko-KR" sz="1050" b="1" dirty="0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2670DBF-0DDF-4589-9EE6-F15933C88704}"/>
              </a:ext>
            </a:extLst>
          </p:cNvPr>
          <p:cNvSpPr/>
          <p:nvPr/>
        </p:nvSpPr>
        <p:spPr>
          <a:xfrm flipV="1">
            <a:off x="3808602" y="293536"/>
            <a:ext cx="8383398" cy="154621"/>
          </a:xfrm>
          <a:prstGeom prst="rect">
            <a:avLst/>
          </a:prstGeom>
          <a:solidFill>
            <a:srgbClr val="C5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DF0951-A631-49A9-8F28-DCD243384931}"/>
              </a:ext>
            </a:extLst>
          </p:cNvPr>
          <p:cNvSpPr txBox="1"/>
          <p:nvPr/>
        </p:nvSpPr>
        <p:spPr>
          <a:xfrm>
            <a:off x="1308205" y="4386832"/>
            <a:ext cx="46630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800" dirty="0">
                <a:solidFill>
                  <a:schemeClr val="bg1"/>
                </a:solidFill>
              </a:rPr>
              <a:t>발생건수와</a:t>
            </a:r>
            <a:r>
              <a:rPr lang="en-US" altLang="ko-KR" sz="2800" dirty="0">
                <a:solidFill>
                  <a:schemeClr val="bg1"/>
                </a:solidFill>
              </a:rPr>
              <a:t> CCTV</a:t>
            </a:r>
            <a:r>
              <a:rPr lang="ko-KR" altLang="en-US" sz="2800" dirty="0">
                <a:solidFill>
                  <a:schemeClr val="bg1"/>
                </a:solidFill>
              </a:rPr>
              <a:t> 설치 수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  - </a:t>
            </a:r>
            <a:r>
              <a:rPr lang="ko-KR" alt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높은 상관관계를 가짐</a:t>
            </a:r>
            <a:endParaRPr lang="en-US" altLang="ko-KR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en-US" altLang="ko-KR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  - </a:t>
            </a:r>
            <a:r>
              <a:rPr lang="ko-KR" alt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음의 상관계수</a:t>
            </a:r>
            <a:endParaRPr lang="en-US" altLang="ko-KR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E258DDB-AE75-4386-BE84-C7DBF135D0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6" t="66667" r="53915" b="7645"/>
          <a:stretch/>
        </p:blipFill>
        <p:spPr>
          <a:xfrm>
            <a:off x="4452549" y="1579196"/>
            <a:ext cx="3286901" cy="2579837"/>
          </a:xfrm>
          <a:prstGeom prst="rect">
            <a:avLst/>
          </a:prstGeom>
          <a:ln w="28575">
            <a:solidFill>
              <a:srgbClr val="2B2B2B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AA4A11E-1C5C-4CDB-9AFF-62FBD3AAD7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6" t="46937" r="53915" b="28562"/>
          <a:stretch/>
        </p:blipFill>
        <p:spPr>
          <a:xfrm>
            <a:off x="7739450" y="1579196"/>
            <a:ext cx="3157771" cy="2579837"/>
          </a:xfrm>
          <a:prstGeom prst="rect">
            <a:avLst/>
          </a:prstGeom>
          <a:ln w="28575">
            <a:solidFill>
              <a:srgbClr val="2B2B2B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6BF9B2E-37B4-4A5B-BD54-DE8475CDCC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6" t="60798" r="53915" b="13513"/>
          <a:stretch/>
        </p:blipFill>
        <p:spPr>
          <a:xfrm>
            <a:off x="1255380" y="1570547"/>
            <a:ext cx="3157771" cy="2588486"/>
          </a:xfrm>
          <a:prstGeom prst="rect">
            <a:avLst/>
          </a:prstGeom>
          <a:ln w="28575">
            <a:solidFill>
              <a:srgbClr val="2B2B2B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130FE99-E141-4502-AF60-5FF2B20040C9}"/>
              </a:ext>
            </a:extLst>
          </p:cNvPr>
          <p:cNvSpPr/>
          <p:nvPr/>
        </p:nvSpPr>
        <p:spPr>
          <a:xfrm>
            <a:off x="2468303" y="3450416"/>
            <a:ext cx="486561" cy="44004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3E72C67-30FC-4E42-87B8-65818DCAE1D2}"/>
              </a:ext>
            </a:extLst>
          </p:cNvPr>
          <p:cNvSpPr/>
          <p:nvPr/>
        </p:nvSpPr>
        <p:spPr>
          <a:xfrm>
            <a:off x="5740945" y="3431922"/>
            <a:ext cx="486561" cy="4528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2605231-5552-4CE4-B162-5BF462042512}"/>
              </a:ext>
            </a:extLst>
          </p:cNvPr>
          <p:cNvSpPr/>
          <p:nvPr/>
        </p:nvSpPr>
        <p:spPr>
          <a:xfrm>
            <a:off x="8952372" y="3480574"/>
            <a:ext cx="486561" cy="4528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AD03336-BB26-4B3A-82F9-42B26FA67655}"/>
              </a:ext>
            </a:extLst>
          </p:cNvPr>
          <p:cNvSpPr/>
          <p:nvPr/>
        </p:nvSpPr>
        <p:spPr>
          <a:xfrm>
            <a:off x="2468303" y="2239323"/>
            <a:ext cx="486561" cy="44004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AD95E82-9809-47E8-818A-9F2C4FEEDF93}"/>
              </a:ext>
            </a:extLst>
          </p:cNvPr>
          <p:cNvSpPr/>
          <p:nvPr/>
        </p:nvSpPr>
        <p:spPr>
          <a:xfrm>
            <a:off x="8952372" y="2198263"/>
            <a:ext cx="486561" cy="4411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DF71C70-6519-49BD-84E9-133863BF0C38}"/>
              </a:ext>
            </a:extLst>
          </p:cNvPr>
          <p:cNvSpPr/>
          <p:nvPr/>
        </p:nvSpPr>
        <p:spPr>
          <a:xfrm>
            <a:off x="5721212" y="2231195"/>
            <a:ext cx="486561" cy="43413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AEF790-D3D9-4F73-81A0-777BCD4DCD23}"/>
              </a:ext>
            </a:extLst>
          </p:cNvPr>
          <p:cNvSpPr txBox="1"/>
          <p:nvPr/>
        </p:nvSpPr>
        <p:spPr>
          <a:xfrm>
            <a:off x="6390387" y="4386832"/>
            <a:ext cx="46630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800" dirty="0">
                <a:solidFill>
                  <a:schemeClr val="bg1"/>
                </a:solidFill>
              </a:rPr>
              <a:t>검거율과 </a:t>
            </a:r>
            <a:r>
              <a:rPr lang="en-US" altLang="ko-KR" sz="2800" dirty="0">
                <a:solidFill>
                  <a:schemeClr val="bg1"/>
                </a:solidFill>
              </a:rPr>
              <a:t>CCTV</a:t>
            </a:r>
            <a:r>
              <a:rPr lang="ko-KR" altLang="en-US" sz="2800" dirty="0">
                <a:solidFill>
                  <a:schemeClr val="bg1"/>
                </a:solidFill>
              </a:rPr>
              <a:t> 설치 수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   </a:t>
            </a:r>
            <a:r>
              <a:rPr lang="en-US" altLang="ko-KR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높은 상관관계를 가짐</a:t>
            </a:r>
            <a:endParaRPr lang="en-US" altLang="ko-KR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en-US" altLang="ko-KR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  - </a:t>
            </a:r>
            <a:r>
              <a:rPr lang="ko-KR" alt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양의 상관계수</a:t>
            </a:r>
            <a:endParaRPr lang="en-US" altLang="ko-KR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432C17-1726-423F-9F2E-0AC6CA078F0C}"/>
              </a:ext>
            </a:extLst>
          </p:cNvPr>
          <p:cNvSpPr/>
          <p:nvPr/>
        </p:nvSpPr>
        <p:spPr>
          <a:xfrm>
            <a:off x="848482" y="745629"/>
            <a:ext cx="810389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prstClr val="white"/>
                </a:solidFill>
              </a:rPr>
              <a:t>5</a:t>
            </a:r>
            <a:r>
              <a:rPr lang="ko-KR" altLang="en-US" sz="2400" dirty="0">
                <a:solidFill>
                  <a:prstClr val="white"/>
                </a:solidFill>
              </a:rPr>
              <a:t>대 범죄 중 강도</a:t>
            </a:r>
            <a:r>
              <a:rPr lang="en-US" altLang="ko-KR" sz="2400" dirty="0">
                <a:solidFill>
                  <a:prstClr val="white"/>
                </a:solidFill>
              </a:rPr>
              <a:t>, </a:t>
            </a:r>
            <a:r>
              <a:rPr lang="ko-KR" altLang="en-US" sz="2400" dirty="0">
                <a:solidFill>
                  <a:prstClr val="white"/>
                </a:solidFill>
              </a:rPr>
              <a:t>절도</a:t>
            </a:r>
            <a:r>
              <a:rPr lang="en-US" altLang="ko-KR" sz="2400" dirty="0">
                <a:solidFill>
                  <a:prstClr val="white"/>
                </a:solidFill>
              </a:rPr>
              <a:t>, </a:t>
            </a:r>
            <a:r>
              <a:rPr lang="ko-KR" altLang="en-US" sz="2400" dirty="0">
                <a:solidFill>
                  <a:prstClr val="white"/>
                </a:solidFill>
              </a:rPr>
              <a:t>폭력 범죄</a:t>
            </a:r>
            <a:endParaRPr lang="en-US" altLang="ko-KR" sz="1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30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E7C87"/>
            </a:gs>
            <a:gs pos="100000">
              <a:srgbClr val="2B2B2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21359" y="133351"/>
            <a:ext cx="12192000" cy="6724649"/>
            <a:chOff x="-21359" y="133351"/>
            <a:chExt cx="12192000" cy="6724649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397741" y="675956"/>
              <a:ext cx="11353800" cy="5954246"/>
            </a:xfrm>
            <a:prstGeom prst="roundRect">
              <a:avLst>
                <a:gd name="adj" fmla="val 1064"/>
              </a:avLst>
            </a:prstGeom>
            <a:gradFill flip="none" rotWithShape="1">
              <a:gsLst>
                <a:gs pos="0">
                  <a:schemeClr val="bg1">
                    <a:alpha val="42000"/>
                  </a:schemeClr>
                </a:gs>
                <a:gs pos="100000">
                  <a:schemeClr val="tx1">
                    <a:alpha val="18000"/>
                  </a:schemeClr>
                </a:gs>
              </a:gsLst>
              <a:lin ang="2700000" scaled="1"/>
              <a:tileRect/>
            </a:gradFill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직각 삼각형 17"/>
            <p:cNvSpPr/>
            <p:nvPr/>
          </p:nvSpPr>
          <p:spPr>
            <a:xfrm flipH="1">
              <a:off x="-21359" y="133351"/>
              <a:ext cx="12192000" cy="6724649"/>
            </a:xfrm>
            <a:custGeom>
              <a:avLst/>
              <a:gdLst>
                <a:gd name="connsiteX0" fmla="*/ 0 w 12192000"/>
                <a:gd name="connsiteY0" fmla="*/ 6858000 h 6858000"/>
                <a:gd name="connsiteX1" fmla="*/ 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0" fmla="*/ 0 w 12192000"/>
                <a:gd name="connsiteY0" fmla="*/ 6858000 h 6858000"/>
                <a:gd name="connsiteX1" fmla="*/ 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0" fmla="*/ 0 w 12192000"/>
                <a:gd name="connsiteY0" fmla="*/ 6858000 h 6858000"/>
                <a:gd name="connsiteX1" fmla="*/ 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0" fmla="*/ 0 w 12192000"/>
                <a:gd name="connsiteY0" fmla="*/ 6858000 h 6858000"/>
                <a:gd name="connsiteX1" fmla="*/ 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6858000"/>
                  </a:moveTo>
                  <a:lnTo>
                    <a:pt x="0" y="0"/>
                  </a:lnTo>
                  <a:cubicBezTo>
                    <a:pt x="4902200" y="1638300"/>
                    <a:pt x="7975600" y="2228850"/>
                    <a:pt x="12192000" y="6858000"/>
                  </a:cubicBez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397741" y="-5558"/>
            <a:ext cx="8050934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prstClr val="white"/>
                </a:solidFill>
              </a:rPr>
              <a:t>시각화 및 상관분석</a:t>
            </a:r>
            <a:endParaRPr lang="en-US" altLang="ko-KR" sz="1050" b="1" dirty="0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2670DBF-0DDF-4589-9EE6-F15933C88704}"/>
              </a:ext>
            </a:extLst>
          </p:cNvPr>
          <p:cNvSpPr/>
          <p:nvPr/>
        </p:nvSpPr>
        <p:spPr>
          <a:xfrm flipV="1">
            <a:off x="3808602" y="293536"/>
            <a:ext cx="8383398" cy="154621"/>
          </a:xfrm>
          <a:prstGeom prst="rect">
            <a:avLst/>
          </a:prstGeom>
          <a:solidFill>
            <a:srgbClr val="C5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6B076B-1B63-4EED-88E6-2A5EAF0DA233}"/>
              </a:ext>
            </a:extLst>
          </p:cNvPr>
          <p:cNvSpPr txBox="1"/>
          <p:nvPr/>
        </p:nvSpPr>
        <p:spPr>
          <a:xfrm>
            <a:off x="628795" y="4528359"/>
            <a:ext cx="52770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800" dirty="0">
                <a:solidFill>
                  <a:schemeClr val="bg1"/>
                </a:solidFill>
              </a:rPr>
              <a:t>발생건수와 </a:t>
            </a:r>
            <a:r>
              <a:rPr lang="en-US" altLang="ko-KR" sz="2800" dirty="0">
                <a:solidFill>
                  <a:schemeClr val="bg1"/>
                </a:solidFill>
              </a:rPr>
              <a:t>CCTV</a:t>
            </a:r>
            <a:r>
              <a:rPr lang="ko-KR" altLang="en-US" sz="2800" dirty="0">
                <a:solidFill>
                  <a:schemeClr val="bg1"/>
                </a:solidFill>
              </a:rPr>
              <a:t> 설치 수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  - </a:t>
            </a:r>
            <a:r>
              <a:rPr lang="ko-KR" alt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높은 상관관계를 가짐</a:t>
            </a:r>
            <a:endParaRPr lang="en-US" altLang="ko-KR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en-US" altLang="ko-KR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  - </a:t>
            </a:r>
            <a:r>
              <a:rPr lang="ko-KR" alt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살인과 </a:t>
            </a:r>
            <a:r>
              <a:rPr lang="en-US" altLang="ko-KR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CCTV</a:t>
            </a:r>
            <a:r>
              <a:rPr lang="ko-KR" alt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대수 음의 상관관계</a:t>
            </a:r>
            <a:endParaRPr lang="en-US" altLang="ko-KR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en-US" altLang="ko-KR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  - </a:t>
            </a:r>
            <a:r>
              <a:rPr lang="ko-KR" alt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강간과 </a:t>
            </a:r>
            <a:r>
              <a:rPr lang="en-US" altLang="ko-KR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CCTV</a:t>
            </a:r>
            <a:r>
              <a:rPr lang="ko-KR" alt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대수 양의 상관관계</a:t>
            </a:r>
            <a:endParaRPr lang="en-US" altLang="ko-KR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6FA4B52-0CDE-4F16-A740-30F75EA71A95}"/>
              </a:ext>
            </a:extLst>
          </p:cNvPr>
          <p:cNvGrpSpPr/>
          <p:nvPr/>
        </p:nvGrpSpPr>
        <p:grpSpPr>
          <a:xfrm>
            <a:off x="2079923" y="1390268"/>
            <a:ext cx="7651849" cy="2998714"/>
            <a:chOff x="1175040" y="1841734"/>
            <a:chExt cx="6836411" cy="2553695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E838A58-2A9E-4000-BE22-098DA9AAD198}"/>
                </a:ext>
              </a:extLst>
            </p:cNvPr>
            <p:cNvGrpSpPr/>
            <p:nvPr/>
          </p:nvGrpSpPr>
          <p:grpSpPr>
            <a:xfrm>
              <a:off x="1175040" y="1841734"/>
              <a:ext cx="3514406" cy="2553695"/>
              <a:chOff x="1183429" y="1841734"/>
              <a:chExt cx="5037114" cy="3619499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E613FCD9-C3CF-4008-81F5-A723C41A77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66" t="26102" r="53915" b="49218"/>
              <a:stretch/>
            </p:blipFill>
            <p:spPr>
              <a:xfrm>
                <a:off x="1183429" y="1841734"/>
                <a:ext cx="5037114" cy="3619499"/>
              </a:xfrm>
              <a:prstGeom prst="rect">
                <a:avLst/>
              </a:prstGeom>
              <a:ln w="28575">
                <a:solidFill>
                  <a:srgbClr val="2B2B2B"/>
                </a:solidFill>
              </a:ln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DCA0749-6D74-4E8D-BDD9-AA7932711C5E}"/>
                  </a:ext>
                </a:extLst>
              </p:cNvPr>
              <p:cNvSpPr/>
              <p:nvPr/>
            </p:nvSpPr>
            <p:spPr>
              <a:xfrm>
                <a:off x="3145871" y="4545611"/>
                <a:ext cx="738232" cy="596840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1BFEC4C-32AD-49BB-AB04-5696F870768A}"/>
                  </a:ext>
                </a:extLst>
              </p:cNvPr>
              <p:cNvSpPr/>
              <p:nvPr/>
            </p:nvSpPr>
            <p:spPr>
              <a:xfrm>
                <a:off x="3145871" y="2753738"/>
                <a:ext cx="738232" cy="596840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5A13CDA-3512-493E-BC46-17B7823A0F93}"/>
                </a:ext>
              </a:extLst>
            </p:cNvPr>
            <p:cNvGrpSpPr/>
            <p:nvPr/>
          </p:nvGrpSpPr>
          <p:grpSpPr>
            <a:xfrm>
              <a:off x="4724550" y="1841734"/>
              <a:ext cx="3286901" cy="2553695"/>
              <a:chOff x="-141030" y="1129675"/>
              <a:chExt cx="3286901" cy="2553695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6A39AAB9-AB83-4E12-9623-D26D26076F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66" t="32201" r="53915" b="43121"/>
              <a:stretch/>
            </p:blipFill>
            <p:spPr>
              <a:xfrm>
                <a:off x="-141030" y="1129675"/>
                <a:ext cx="3286901" cy="2553695"/>
              </a:xfrm>
              <a:prstGeom prst="rect">
                <a:avLst/>
              </a:prstGeom>
              <a:ln w="28575">
                <a:solidFill>
                  <a:srgbClr val="2B2B2B"/>
                </a:solidFill>
              </a:ln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CA09D2B1-8DE9-4D12-B63A-5580F52F7628}"/>
                  </a:ext>
                </a:extLst>
              </p:cNvPr>
              <p:cNvSpPr/>
              <p:nvPr/>
            </p:nvSpPr>
            <p:spPr>
              <a:xfrm>
                <a:off x="1149291" y="2976970"/>
                <a:ext cx="486561" cy="434130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C3698B6D-8F59-4B8C-8AA0-1F64D03E5304}"/>
                  </a:ext>
                </a:extLst>
              </p:cNvPr>
              <p:cNvSpPr/>
              <p:nvPr/>
            </p:nvSpPr>
            <p:spPr>
              <a:xfrm>
                <a:off x="1140902" y="1739057"/>
                <a:ext cx="486561" cy="434130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D38DB0C-FE51-4F25-B7C4-907E8C74637A}"/>
              </a:ext>
            </a:extLst>
          </p:cNvPr>
          <p:cNvSpPr txBox="1"/>
          <p:nvPr/>
        </p:nvSpPr>
        <p:spPr>
          <a:xfrm>
            <a:off x="6018715" y="4528359"/>
            <a:ext cx="55444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800" dirty="0">
                <a:solidFill>
                  <a:schemeClr val="bg1"/>
                </a:solidFill>
              </a:rPr>
              <a:t>검거율과 </a:t>
            </a:r>
            <a:r>
              <a:rPr lang="en-US" altLang="ko-KR" sz="2800" dirty="0">
                <a:solidFill>
                  <a:schemeClr val="bg1"/>
                </a:solidFill>
              </a:rPr>
              <a:t>CCTV</a:t>
            </a:r>
            <a:r>
              <a:rPr lang="ko-KR" altLang="en-US" sz="2800" dirty="0">
                <a:solidFill>
                  <a:schemeClr val="bg1"/>
                </a:solidFill>
              </a:rPr>
              <a:t> 설치 수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  - </a:t>
            </a:r>
            <a:r>
              <a:rPr lang="ko-KR" alt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살인과 </a:t>
            </a:r>
            <a:r>
              <a:rPr lang="en-US" altLang="ko-KR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CCTV</a:t>
            </a:r>
            <a:r>
              <a:rPr lang="ko-KR" alt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대수 낮은 상관관계</a:t>
            </a:r>
            <a:r>
              <a:rPr lang="en-US" altLang="ko-KR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  </a:t>
            </a:r>
            <a:endParaRPr lang="en-US" altLang="ko-KR" sz="28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en-US" altLang="ko-KR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  - </a:t>
            </a:r>
            <a:r>
              <a:rPr lang="ko-KR" alt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강간과 </a:t>
            </a:r>
            <a:r>
              <a:rPr lang="en-US" altLang="ko-KR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CCTV</a:t>
            </a:r>
            <a:r>
              <a:rPr lang="ko-KR" alt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대수 양의 상관관계</a:t>
            </a:r>
            <a:endParaRPr lang="en-US" altLang="ko-KR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2FA9D3B-F95B-499F-B294-30DBE109E909}"/>
              </a:ext>
            </a:extLst>
          </p:cNvPr>
          <p:cNvSpPr/>
          <p:nvPr/>
        </p:nvSpPr>
        <p:spPr>
          <a:xfrm>
            <a:off x="848482" y="745629"/>
            <a:ext cx="810389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prstClr val="white"/>
                </a:solidFill>
              </a:rPr>
              <a:t>5</a:t>
            </a:r>
            <a:r>
              <a:rPr lang="ko-KR" altLang="en-US" sz="2400" dirty="0">
                <a:solidFill>
                  <a:prstClr val="white"/>
                </a:solidFill>
              </a:rPr>
              <a:t>대 범죄 중 살인</a:t>
            </a:r>
            <a:r>
              <a:rPr lang="en-US" altLang="ko-KR" sz="2400" dirty="0">
                <a:solidFill>
                  <a:prstClr val="white"/>
                </a:solidFill>
              </a:rPr>
              <a:t>, </a:t>
            </a:r>
            <a:r>
              <a:rPr lang="ko-KR" altLang="en-US" sz="2400" dirty="0">
                <a:solidFill>
                  <a:prstClr val="white"/>
                </a:solidFill>
              </a:rPr>
              <a:t>강간 범죄</a:t>
            </a:r>
            <a:endParaRPr lang="en-US" altLang="ko-KR" sz="1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20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E7C87"/>
            </a:gs>
            <a:gs pos="100000">
              <a:srgbClr val="2B2B2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21359" y="133351"/>
            <a:ext cx="12192000" cy="6724649"/>
            <a:chOff x="-21359" y="133351"/>
            <a:chExt cx="12192000" cy="6724649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397741" y="675956"/>
              <a:ext cx="11353800" cy="5954246"/>
            </a:xfrm>
            <a:prstGeom prst="roundRect">
              <a:avLst>
                <a:gd name="adj" fmla="val 1064"/>
              </a:avLst>
            </a:prstGeom>
            <a:gradFill flip="none" rotWithShape="1">
              <a:gsLst>
                <a:gs pos="0">
                  <a:schemeClr val="bg1">
                    <a:alpha val="42000"/>
                  </a:schemeClr>
                </a:gs>
                <a:gs pos="100000">
                  <a:schemeClr val="tx1">
                    <a:alpha val="18000"/>
                  </a:schemeClr>
                </a:gs>
              </a:gsLst>
              <a:lin ang="2700000" scaled="1"/>
              <a:tileRect/>
            </a:gradFill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직각 삼각형 17"/>
            <p:cNvSpPr/>
            <p:nvPr/>
          </p:nvSpPr>
          <p:spPr>
            <a:xfrm flipH="1">
              <a:off x="-21359" y="133351"/>
              <a:ext cx="12192000" cy="6724649"/>
            </a:xfrm>
            <a:custGeom>
              <a:avLst/>
              <a:gdLst>
                <a:gd name="connsiteX0" fmla="*/ 0 w 12192000"/>
                <a:gd name="connsiteY0" fmla="*/ 6858000 h 6858000"/>
                <a:gd name="connsiteX1" fmla="*/ 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0" fmla="*/ 0 w 12192000"/>
                <a:gd name="connsiteY0" fmla="*/ 6858000 h 6858000"/>
                <a:gd name="connsiteX1" fmla="*/ 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0" fmla="*/ 0 w 12192000"/>
                <a:gd name="connsiteY0" fmla="*/ 6858000 h 6858000"/>
                <a:gd name="connsiteX1" fmla="*/ 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0" fmla="*/ 0 w 12192000"/>
                <a:gd name="connsiteY0" fmla="*/ 6858000 h 6858000"/>
                <a:gd name="connsiteX1" fmla="*/ 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6858000"/>
                  </a:moveTo>
                  <a:lnTo>
                    <a:pt x="0" y="0"/>
                  </a:lnTo>
                  <a:cubicBezTo>
                    <a:pt x="4902200" y="1638300"/>
                    <a:pt x="7975600" y="2228850"/>
                    <a:pt x="12192000" y="6858000"/>
                  </a:cubicBez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397741" y="-5558"/>
            <a:ext cx="8050934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prstClr val="white"/>
                </a:solidFill>
              </a:rPr>
              <a:t>결론</a:t>
            </a:r>
            <a:endParaRPr lang="en-US" altLang="ko-KR" sz="1050" b="1" dirty="0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02DDC4-8122-4897-8AF1-B3AD350AD39B}"/>
              </a:ext>
            </a:extLst>
          </p:cNvPr>
          <p:cNvSpPr/>
          <p:nvPr/>
        </p:nvSpPr>
        <p:spPr>
          <a:xfrm flipV="1">
            <a:off x="3808602" y="293536"/>
            <a:ext cx="8383398" cy="154621"/>
          </a:xfrm>
          <a:prstGeom prst="rect">
            <a:avLst/>
          </a:prstGeom>
          <a:solidFill>
            <a:srgbClr val="C5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DF6330-1CCC-4687-95C3-D582AC9F6D51}"/>
              </a:ext>
            </a:extLst>
          </p:cNvPr>
          <p:cNvSpPr txBox="1"/>
          <p:nvPr/>
        </p:nvSpPr>
        <p:spPr>
          <a:xfrm>
            <a:off x="7457720" y="1123631"/>
            <a:ext cx="3309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CCTV</a:t>
            </a:r>
            <a:r>
              <a:rPr lang="ko-KR" altLang="en-US" sz="2400" dirty="0">
                <a:solidFill>
                  <a:schemeClr val="bg1"/>
                </a:solidFill>
              </a:rPr>
              <a:t> 설치 수 증가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증가하는 추세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23F21A-11D1-46A6-BE37-F537C0C141C7}"/>
              </a:ext>
            </a:extLst>
          </p:cNvPr>
          <p:cNvSpPr txBox="1"/>
          <p:nvPr/>
        </p:nvSpPr>
        <p:spPr>
          <a:xfrm>
            <a:off x="3545069" y="2719540"/>
            <a:ext cx="58171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CCTV</a:t>
            </a:r>
            <a:r>
              <a:rPr lang="ko-KR" altLang="en-US" dirty="0">
                <a:solidFill>
                  <a:schemeClr val="bg1"/>
                </a:solidFill>
              </a:rPr>
              <a:t> 설치 수와 발생건수와 대체로 반비례관계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CCTV</a:t>
            </a:r>
            <a:r>
              <a:rPr lang="ko-KR" altLang="en-US" dirty="0">
                <a:solidFill>
                  <a:schemeClr val="bg1"/>
                </a:solidFill>
              </a:rPr>
              <a:t> 설치 수와 검거율과 대체로 비례관계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9A8D168-B10E-4498-80CA-10C58864F675}"/>
              </a:ext>
            </a:extLst>
          </p:cNvPr>
          <p:cNvGrpSpPr/>
          <p:nvPr/>
        </p:nvGrpSpPr>
        <p:grpSpPr>
          <a:xfrm rot="16200000">
            <a:off x="1666673" y="2057647"/>
            <a:ext cx="1344505" cy="1786940"/>
            <a:chOff x="5642596" y="2403131"/>
            <a:chExt cx="1344505" cy="1786940"/>
          </a:xfrm>
        </p:grpSpPr>
        <p:sp>
          <p:nvSpPr>
            <p:cNvPr id="13" name="모서리가 둥근 직사각형 76">
              <a:extLst>
                <a:ext uri="{FF2B5EF4-FFF2-40B4-BE49-F238E27FC236}">
                  <a16:creationId xmlns:a16="http://schemas.microsoft.com/office/drawing/2014/main" id="{A8C4ACE9-78E4-4606-B8D9-5E2DADA61239}"/>
                </a:ext>
              </a:extLst>
            </p:cNvPr>
            <p:cNvSpPr/>
            <p:nvPr/>
          </p:nvSpPr>
          <p:spPr>
            <a:xfrm rot="5400000">
              <a:off x="5304050" y="2988619"/>
              <a:ext cx="1666275" cy="495300"/>
            </a:xfrm>
            <a:prstGeom prst="roundRect">
              <a:avLst>
                <a:gd name="adj" fmla="val 50000"/>
              </a:avLst>
            </a:prstGeom>
            <a:solidFill>
              <a:srgbClr val="C00000">
                <a:alpha val="9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모서리가 둥근 직사각형 77">
              <a:extLst>
                <a:ext uri="{FF2B5EF4-FFF2-40B4-BE49-F238E27FC236}">
                  <a16:creationId xmlns:a16="http://schemas.microsoft.com/office/drawing/2014/main" id="{E1D26F55-E8E3-4B29-B620-EBF409A2389E}"/>
                </a:ext>
              </a:extLst>
            </p:cNvPr>
            <p:cNvSpPr/>
            <p:nvPr/>
          </p:nvSpPr>
          <p:spPr>
            <a:xfrm rot="8100000">
              <a:off x="5805523" y="3366615"/>
              <a:ext cx="1181578" cy="451923"/>
            </a:xfrm>
            <a:prstGeom prst="roundRect">
              <a:avLst>
                <a:gd name="adj" fmla="val 50000"/>
              </a:avLst>
            </a:prstGeom>
            <a:solidFill>
              <a:srgbClr val="C00000">
                <a:alpha val="9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78">
              <a:extLst>
                <a:ext uri="{FF2B5EF4-FFF2-40B4-BE49-F238E27FC236}">
                  <a16:creationId xmlns:a16="http://schemas.microsoft.com/office/drawing/2014/main" id="{A3B56822-9DB2-429A-8D57-DFD9399D05B1}"/>
                </a:ext>
              </a:extLst>
            </p:cNvPr>
            <p:cNvSpPr/>
            <p:nvPr/>
          </p:nvSpPr>
          <p:spPr>
            <a:xfrm rot="13500000" flipH="1">
              <a:off x="5270700" y="3388643"/>
              <a:ext cx="1173324" cy="429531"/>
            </a:xfrm>
            <a:prstGeom prst="roundRect">
              <a:avLst>
                <a:gd name="adj" fmla="val 50000"/>
              </a:avLst>
            </a:prstGeom>
            <a:solidFill>
              <a:srgbClr val="C00000">
                <a:alpha val="9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C5B27FF-412C-4A93-9327-554705B9C651}"/>
              </a:ext>
            </a:extLst>
          </p:cNvPr>
          <p:cNvSpPr txBox="1"/>
          <p:nvPr/>
        </p:nvSpPr>
        <p:spPr>
          <a:xfrm>
            <a:off x="1320389" y="1124156"/>
            <a:ext cx="571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보안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증거 수집을 위한 </a:t>
            </a:r>
            <a:r>
              <a:rPr lang="en-US" altLang="ko-KR" sz="2400" dirty="0">
                <a:solidFill>
                  <a:schemeClr val="bg1"/>
                </a:solidFill>
              </a:rPr>
              <a:t>CCTV</a:t>
            </a:r>
            <a:r>
              <a:rPr lang="ko-KR" altLang="en-US" sz="2400" dirty="0">
                <a:solidFill>
                  <a:schemeClr val="bg1"/>
                </a:solidFill>
              </a:rPr>
              <a:t>설치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D3BED4-E900-4E93-9F89-CDEEC607D536}"/>
              </a:ext>
            </a:extLst>
          </p:cNvPr>
          <p:cNvSpPr txBox="1"/>
          <p:nvPr/>
        </p:nvSpPr>
        <p:spPr>
          <a:xfrm>
            <a:off x="922789" y="1859872"/>
            <a:ext cx="7165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5</a:t>
            </a:r>
            <a:r>
              <a:rPr lang="ko-KR" altLang="en-US" sz="3200" b="1" dirty="0"/>
              <a:t>대 범죄와 </a:t>
            </a:r>
            <a:r>
              <a:rPr lang="en-US" altLang="ko-KR" sz="3200" b="1" dirty="0"/>
              <a:t>CCTV </a:t>
            </a:r>
            <a:r>
              <a:rPr lang="ko-KR" altLang="en-US" sz="3200" b="1" dirty="0"/>
              <a:t>설치 수와의  관계</a:t>
            </a:r>
            <a:endParaRPr lang="en-US" altLang="ko-KR" sz="3200" b="1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1F6F95E-D688-4DFD-B254-86759E2017D7}"/>
              </a:ext>
            </a:extLst>
          </p:cNvPr>
          <p:cNvGrpSpPr/>
          <p:nvPr/>
        </p:nvGrpSpPr>
        <p:grpSpPr>
          <a:xfrm rot="5400000">
            <a:off x="6686737" y="1035375"/>
            <a:ext cx="506519" cy="552248"/>
            <a:chOff x="3125915" y="2557511"/>
            <a:chExt cx="1344504" cy="1786938"/>
          </a:xfrm>
          <a:solidFill>
            <a:srgbClr val="2B2B2B"/>
          </a:solidFill>
        </p:grpSpPr>
        <p:sp>
          <p:nvSpPr>
            <p:cNvPr id="27" name="모서리가 둥근 직사각형 41">
              <a:extLst>
                <a:ext uri="{FF2B5EF4-FFF2-40B4-BE49-F238E27FC236}">
                  <a16:creationId xmlns:a16="http://schemas.microsoft.com/office/drawing/2014/main" id="{CDDE5CB2-AF4D-4143-ADC8-F40B46BA0774}"/>
                </a:ext>
              </a:extLst>
            </p:cNvPr>
            <p:cNvSpPr/>
            <p:nvPr/>
          </p:nvSpPr>
          <p:spPr>
            <a:xfrm rot="16200000">
              <a:off x="3142691" y="3263662"/>
              <a:ext cx="1666275" cy="4953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42">
              <a:extLst>
                <a:ext uri="{FF2B5EF4-FFF2-40B4-BE49-F238E27FC236}">
                  <a16:creationId xmlns:a16="http://schemas.microsoft.com/office/drawing/2014/main" id="{87CB2B28-3BF2-421D-9AF1-E13B881801B8}"/>
                </a:ext>
              </a:extLst>
            </p:cNvPr>
            <p:cNvSpPr/>
            <p:nvPr/>
          </p:nvSpPr>
          <p:spPr>
            <a:xfrm rot="18900000">
              <a:off x="3125915" y="2929043"/>
              <a:ext cx="1181578" cy="45192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73">
              <a:extLst>
                <a:ext uri="{FF2B5EF4-FFF2-40B4-BE49-F238E27FC236}">
                  <a16:creationId xmlns:a16="http://schemas.microsoft.com/office/drawing/2014/main" id="{6FEC3724-2D20-4B1F-AF2D-E29E6725EFB6}"/>
                </a:ext>
              </a:extLst>
            </p:cNvPr>
            <p:cNvSpPr/>
            <p:nvPr/>
          </p:nvSpPr>
          <p:spPr>
            <a:xfrm rot="2700000" flipH="1">
              <a:off x="3668992" y="2929407"/>
              <a:ext cx="1173324" cy="429531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75550D1-3654-426C-B6BD-FF6892BE9DF3}"/>
                </a:ext>
              </a:extLst>
            </p:cNvPr>
            <p:cNvSpPr/>
            <p:nvPr/>
          </p:nvSpPr>
          <p:spPr>
            <a:xfrm rot="10800000">
              <a:off x="3728178" y="2678174"/>
              <a:ext cx="495302" cy="495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FBD3A1C-035C-4A3E-B3CD-436A0B9FB178}"/>
              </a:ext>
            </a:extLst>
          </p:cNvPr>
          <p:cNvSpPr txBox="1"/>
          <p:nvPr/>
        </p:nvSpPr>
        <p:spPr>
          <a:xfrm>
            <a:off x="1777033" y="3912756"/>
            <a:ext cx="95416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강간의 발생건수과 </a:t>
            </a:r>
            <a:r>
              <a:rPr lang="en-US" altLang="ko-KR" dirty="0">
                <a:solidFill>
                  <a:schemeClr val="bg1"/>
                </a:solidFill>
              </a:rPr>
              <a:t>CCTV</a:t>
            </a:r>
            <a:r>
              <a:rPr lang="ko-KR" altLang="en-US" dirty="0">
                <a:solidFill>
                  <a:schemeClr val="bg1"/>
                </a:solidFill>
              </a:rPr>
              <a:t> 설치 수는 양의 상관관계로 </a:t>
            </a:r>
            <a:r>
              <a:rPr lang="en-US" altLang="ko-KR" dirty="0">
                <a:solidFill>
                  <a:schemeClr val="bg1"/>
                </a:solidFill>
              </a:rPr>
              <a:t>CCTV</a:t>
            </a:r>
            <a:r>
              <a:rPr lang="ko-KR" altLang="en-US" dirty="0">
                <a:solidFill>
                  <a:schemeClr val="bg1"/>
                </a:solidFill>
              </a:rPr>
              <a:t>와 함께 증가하는 것을 확인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강간의 검거율도 함께 증가하기 때문에 </a:t>
            </a:r>
            <a:r>
              <a:rPr lang="en-US" altLang="ko-KR" dirty="0">
                <a:solidFill>
                  <a:schemeClr val="bg1"/>
                </a:solidFill>
              </a:rPr>
              <a:t>CCTV</a:t>
            </a:r>
            <a:r>
              <a:rPr lang="ko-KR" altLang="en-US" dirty="0">
                <a:solidFill>
                  <a:schemeClr val="bg1"/>
                </a:solidFill>
              </a:rPr>
              <a:t>로 증거를 수집하는 것으로 판단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살인의 검거율과 </a:t>
            </a:r>
            <a:r>
              <a:rPr lang="en-US" altLang="ko-KR" dirty="0">
                <a:solidFill>
                  <a:schemeClr val="bg1"/>
                </a:solidFill>
              </a:rPr>
              <a:t>CCTV</a:t>
            </a:r>
            <a:r>
              <a:rPr lang="ko-KR" altLang="en-US" dirty="0">
                <a:solidFill>
                  <a:schemeClr val="bg1"/>
                </a:solidFill>
              </a:rPr>
              <a:t> 설치 수는 상관계수</a:t>
            </a:r>
            <a:r>
              <a:rPr lang="en-US" altLang="ko-KR" dirty="0">
                <a:solidFill>
                  <a:schemeClr val="bg1"/>
                </a:solidFill>
              </a:rPr>
              <a:t>(-0.25)</a:t>
            </a:r>
            <a:r>
              <a:rPr lang="ko-KR" altLang="en-US" dirty="0">
                <a:solidFill>
                  <a:schemeClr val="bg1"/>
                </a:solidFill>
              </a:rPr>
              <a:t>가 </a:t>
            </a:r>
            <a:r>
              <a:rPr lang="en-US" altLang="ko-KR" dirty="0">
                <a:solidFill>
                  <a:schemeClr val="bg1"/>
                </a:solidFill>
              </a:rPr>
              <a:t>0</a:t>
            </a:r>
            <a:r>
              <a:rPr lang="ko-KR" altLang="en-US" dirty="0">
                <a:solidFill>
                  <a:schemeClr val="bg1"/>
                </a:solidFill>
              </a:rPr>
              <a:t>에 가까워 관계가 없음으로 판단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CCTV </a:t>
            </a:r>
            <a:r>
              <a:rPr lang="ko-KR" altLang="en-US" dirty="0">
                <a:solidFill>
                  <a:schemeClr val="bg1"/>
                </a:solidFill>
              </a:rPr>
              <a:t>외 다른 증거물로 검거되는 것으로 판단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63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E7C87"/>
            </a:gs>
            <a:gs pos="100000">
              <a:srgbClr val="2B2B2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21359" y="133351"/>
            <a:ext cx="12192000" cy="6724649"/>
            <a:chOff x="-21359" y="133351"/>
            <a:chExt cx="12192000" cy="6724649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397741" y="675956"/>
              <a:ext cx="11353800" cy="5954246"/>
            </a:xfrm>
            <a:prstGeom prst="roundRect">
              <a:avLst>
                <a:gd name="adj" fmla="val 1064"/>
              </a:avLst>
            </a:prstGeom>
            <a:gradFill flip="none" rotWithShape="1">
              <a:gsLst>
                <a:gs pos="0">
                  <a:schemeClr val="bg1">
                    <a:alpha val="42000"/>
                  </a:schemeClr>
                </a:gs>
                <a:gs pos="100000">
                  <a:schemeClr val="tx1">
                    <a:alpha val="18000"/>
                  </a:schemeClr>
                </a:gs>
              </a:gsLst>
              <a:lin ang="2700000" scaled="1"/>
              <a:tileRect/>
            </a:gradFill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직각 삼각형 17"/>
            <p:cNvSpPr/>
            <p:nvPr/>
          </p:nvSpPr>
          <p:spPr>
            <a:xfrm flipH="1">
              <a:off x="-21359" y="133351"/>
              <a:ext cx="12192000" cy="6724649"/>
            </a:xfrm>
            <a:custGeom>
              <a:avLst/>
              <a:gdLst>
                <a:gd name="connsiteX0" fmla="*/ 0 w 12192000"/>
                <a:gd name="connsiteY0" fmla="*/ 6858000 h 6858000"/>
                <a:gd name="connsiteX1" fmla="*/ 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0" fmla="*/ 0 w 12192000"/>
                <a:gd name="connsiteY0" fmla="*/ 6858000 h 6858000"/>
                <a:gd name="connsiteX1" fmla="*/ 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0" fmla="*/ 0 w 12192000"/>
                <a:gd name="connsiteY0" fmla="*/ 6858000 h 6858000"/>
                <a:gd name="connsiteX1" fmla="*/ 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0" fmla="*/ 0 w 12192000"/>
                <a:gd name="connsiteY0" fmla="*/ 6858000 h 6858000"/>
                <a:gd name="connsiteX1" fmla="*/ 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6858000"/>
                  </a:moveTo>
                  <a:lnTo>
                    <a:pt x="0" y="0"/>
                  </a:lnTo>
                  <a:cubicBezTo>
                    <a:pt x="4902200" y="1638300"/>
                    <a:pt x="7975600" y="2228850"/>
                    <a:pt x="12192000" y="6858000"/>
                  </a:cubicBez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397741" y="-5558"/>
            <a:ext cx="8050934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prstClr val="white"/>
                </a:solidFill>
              </a:rPr>
              <a:t>후기</a:t>
            </a:r>
            <a:endParaRPr lang="en-US" altLang="ko-KR" sz="1050" b="1" dirty="0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02DDC4-8122-4897-8AF1-B3AD350AD39B}"/>
              </a:ext>
            </a:extLst>
          </p:cNvPr>
          <p:cNvSpPr/>
          <p:nvPr/>
        </p:nvSpPr>
        <p:spPr>
          <a:xfrm flipV="1">
            <a:off x="3808602" y="293536"/>
            <a:ext cx="8383398" cy="154621"/>
          </a:xfrm>
          <a:prstGeom prst="rect">
            <a:avLst/>
          </a:prstGeom>
          <a:solidFill>
            <a:srgbClr val="C5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E37FBB-843C-42B3-A74A-E722BE1EE547}"/>
              </a:ext>
            </a:extLst>
          </p:cNvPr>
          <p:cNvSpPr txBox="1"/>
          <p:nvPr/>
        </p:nvSpPr>
        <p:spPr>
          <a:xfrm>
            <a:off x="3133254" y="1786836"/>
            <a:ext cx="8062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2012</a:t>
            </a:r>
            <a:r>
              <a:rPr lang="ko-KR" altLang="en-US" sz="2800" dirty="0">
                <a:solidFill>
                  <a:schemeClr val="bg1"/>
                </a:solidFill>
              </a:rPr>
              <a:t>년 </a:t>
            </a:r>
            <a:r>
              <a:rPr lang="en-US" altLang="ko-KR" sz="2800" dirty="0">
                <a:solidFill>
                  <a:schemeClr val="bg1"/>
                </a:solidFill>
              </a:rPr>
              <a:t>– 2020</a:t>
            </a:r>
            <a:r>
              <a:rPr lang="ko-KR" altLang="en-US" sz="2800" dirty="0">
                <a:solidFill>
                  <a:schemeClr val="bg1"/>
                </a:solidFill>
              </a:rPr>
              <a:t>년</a:t>
            </a:r>
            <a:r>
              <a:rPr lang="en-US" altLang="ko-KR" sz="2800" dirty="0">
                <a:solidFill>
                  <a:schemeClr val="bg1"/>
                </a:solidFill>
              </a:rPr>
              <a:t> </a:t>
            </a:r>
            <a:r>
              <a:rPr lang="ko-KR" altLang="en-US" sz="2800" dirty="0">
                <a:solidFill>
                  <a:schemeClr val="bg1"/>
                </a:solidFill>
              </a:rPr>
              <a:t>월별 데이터로 세분화된 분석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63184FA-307E-4393-A310-B31F0CF1E5AD}"/>
              </a:ext>
            </a:extLst>
          </p:cNvPr>
          <p:cNvSpPr/>
          <p:nvPr/>
        </p:nvSpPr>
        <p:spPr>
          <a:xfrm>
            <a:off x="1454154" y="4786412"/>
            <a:ext cx="1260000" cy="1260000"/>
          </a:xfrm>
          <a:prstGeom prst="ellipse">
            <a:avLst/>
          </a:prstGeom>
          <a:solidFill>
            <a:schemeClr val="accent1">
              <a:alpha val="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분석방법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3BBA65-2A32-426D-8F65-3D387B491ECD}"/>
              </a:ext>
            </a:extLst>
          </p:cNvPr>
          <p:cNvSpPr txBox="1"/>
          <p:nvPr/>
        </p:nvSpPr>
        <p:spPr>
          <a:xfrm>
            <a:off x="3133254" y="5154802"/>
            <a:ext cx="7789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시계열 분석을 활용한 예측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DB79BFE-13AD-46BC-9DF3-B02CAE21E49A}"/>
              </a:ext>
            </a:extLst>
          </p:cNvPr>
          <p:cNvSpPr/>
          <p:nvPr/>
        </p:nvSpPr>
        <p:spPr>
          <a:xfrm>
            <a:off x="1454154" y="1663058"/>
            <a:ext cx="1260000" cy="1260000"/>
          </a:xfrm>
          <a:prstGeom prst="ellipse">
            <a:avLst/>
          </a:prstGeom>
          <a:solidFill>
            <a:schemeClr val="accent1">
              <a:alpha val="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DATA</a:t>
            </a:r>
            <a:endParaRPr lang="ko-KR" altLang="en-US" sz="20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96980A1-896A-4C30-BF6B-35F252878D61}"/>
              </a:ext>
            </a:extLst>
          </p:cNvPr>
          <p:cNvSpPr/>
          <p:nvPr/>
        </p:nvSpPr>
        <p:spPr>
          <a:xfrm>
            <a:off x="1454154" y="3191288"/>
            <a:ext cx="1260000" cy="1260000"/>
          </a:xfrm>
          <a:prstGeom prst="ellipse">
            <a:avLst/>
          </a:prstGeom>
          <a:solidFill>
            <a:schemeClr val="accent1">
              <a:alpha val="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TIME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46C83E-661C-4D58-9E82-FEBEB276ECDA}"/>
              </a:ext>
            </a:extLst>
          </p:cNvPr>
          <p:cNvSpPr txBox="1"/>
          <p:nvPr/>
        </p:nvSpPr>
        <p:spPr>
          <a:xfrm>
            <a:off x="3133254" y="3464721"/>
            <a:ext cx="64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지역별로 세분화된 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C833B7-6434-4740-841C-0741E00C257E}"/>
              </a:ext>
            </a:extLst>
          </p:cNvPr>
          <p:cNvSpPr txBox="1"/>
          <p:nvPr/>
        </p:nvSpPr>
        <p:spPr>
          <a:xfrm>
            <a:off x="3133254" y="2334673"/>
            <a:ext cx="8062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2000</a:t>
            </a:r>
            <a:r>
              <a:rPr lang="ko-KR" altLang="en-US" sz="2800" dirty="0">
                <a:solidFill>
                  <a:schemeClr val="bg1"/>
                </a:solidFill>
              </a:rPr>
              <a:t>년 </a:t>
            </a:r>
            <a:r>
              <a:rPr lang="en-US" altLang="ko-KR" sz="2800" dirty="0">
                <a:solidFill>
                  <a:schemeClr val="bg1"/>
                </a:solidFill>
              </a:rPr>
              <a:t>– 2020</a:t>
            </a:r>
            <a:r>
              <a:rPr lang="ko-KR" altLang="en-US" sz="2800" dirty="0">
                <a:solidFill>
                  <a:schemeClr val="bg1"/>
                </a:solidFill>
              </a:rPr>
              <a:t>년 충분한</a:t>
            </a:r>
            <a:r>
              <a:rPr lang="en-US" altLang="ko-KR" sz="2800" dirty="0">
                <a:solidFill>
                  <a:schemeClr val="bg1"/>
                </a:solidFill>
              </a:rPr>
              <a:t> </a:t>
            </a:r>
            <a:r>
              <a:rPr lang="ko-KR" altLang="en-US" sz="2800" dirty="0">
                <a:solidFill>
                  <a:schemeClr val="bg1"/>
                </a:solidFill>
              </a:rPr>
              <a:t>연도별 데이터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FCB28F3-2E9F-46A6-AE03-8C247BF4E065}"/>
              </a:ext>
            </a:extLst>
          </p:cNvPr>
          <p:cNvSpPr/>
          <p:nvPr/>
        </p:nvSpPr>
        <p:spPr>
          <a:xfrm>
            <a:off x="692754" y="639956"/>
            <a:ext cx="8050934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prstClr val="white"/>
                </a:solidFill>
              </a:rPr>
              <a:t>한계점 및 아쉬운 점</a:t>
            </a:r>
            <a:endParaRPr lang="en-US" altLang="ko-KR" sz="1050" b="1" dirty="0">
              <a:solidFill>
                <a:prstClr val="white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266AA9-C295-4E05-BC78-2A8774EAEA0B}"/>
              </a:ext>
            </a:extLst>
          </p:cNvPr>
          <p:cNvSpPr txBox="1"/>
          <p:nvPr/>
        </p:nvSpPr>
        <p:spPr>
          <a:xfrm>
            <a:off x="4518835" y="5523192"/>
            <a:ext cx="3358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75000"/>
                  </a:schemeClr>
                </a:solidFill>
              </a:rPr>
              <a:t>아직 배우지 못함</a:t>
            </a:r>
          </a:p>
        </p:txBody>
      </p:sp>
    </p:spTree>
    <p:extLst>
      <p:ext uri="{BB962C8B-B14F-4D97-AF65-F5344CB8AC3E}">
        <p14:creationId xmlns:p14="http://schemas.microsoft.com/office/powerpoint/2010/main" val="14889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E7C87"/>
            </a:gs>
            <a:gs pos="100000">
              <a:srgbClr val="2B2B2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913279" y="494179"/>
            <a:ext cx="10461812" cy="5836023"/>
          </a:xfrm>
          <a:prstGeom prst="roundRect">
            <a:avLst>
              <a:gd name="adj" fmla="val 1064"/>
            </a:avLst>
          </a:prstGeom>
          <a:gradFill flip="none" rotWithShape="1">
            <a:gsLst>
              <a:gs pos="0">
                <a:schemeClr val="bg1">
                  <a:alpha val="42000"/>
                </a:schemeClr>
              </a:gs>
              <a:gs pos="100000">
                <a:schemeClr val="tx1">
                  <a:alpha val="18000"/>
                </a:schemeClr>
              </a:gs>
            </a:gsLst>
            <a:lin ang="2700000" scaled="1"/>
            <a:tileRect/>
          </a:gradFill>
          <a:ln w="158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각 삼각형 17"/>
          <p:cNvSpPr/>
          <p:nvPr/>
        </p:nvSpPr>
        <p:spPr>
          <a:xfrm flipH="1">
            <a:off x="0" y="1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0" fmla="*/ 0 w 12192000"/>
              <a:gd name="connsiteY0" fmla="*/ 6858000 h 6858000"/>
              <a:gd name="connsiteX1" fmla="*/ 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0" fmla="*/ 0 w 12192000"/>
              <a:gd name="connsiteY0" fmla="*/ 6858000 h 6858000"/>
              <a:gd name="connsiteX1" fmla="*/ 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0" fmla="*/ 0 w 12192000"/>
              <a:gd name="connsiteY0" fmla="*/ 6858000 h 6858000"/>
              <a:gd name="connsiteX1" fmla="*/ 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0" y="0"/>
                </a:lnTo>
                <a:cubicBezTo>
                  <a:pt x="4902200" y="1638300"/>
                  <a:pt x="7975600" y="2228850"/>
                  <a:pt x="12192000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9E29AD-65B2-4DCB-B251-3A9376555AFF}"/>
              </a:ext>
            </a:extLst>
          </p:cNvPr>
          <p:cNvSpPr/>
          <p:nvPr/>
        </p:nvSpPr>
        <p:spPr>
          <a:xfrm flipV="1">
            <a:off x="3928056" y="1102614"/>
            <a:ext cx="8268956" cy="139971"/>
          </a:xfrm>
          <a:prstGeom prst="rect">
            <a:avLst/>
          </a:prstGeom>
          <a:solidFill>
            <a:srgbClr val="C5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9D70D2-769B-44E1-9D42-9789D0CDFD20}"/>
              </a:ext>
            </a:extLst>
          </p:cNvPr>
          <p:cNvSpPr txBox="1"/>
          <p:nvPr/>
        </p:nvSpPr>
        <p:spPr>
          <a:xfrm>
            <a:off x="1249251" y="888642"/>
            <a:ext cx="26788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+mj-lt"/>
              </a:rPr>
              <a:t>팀원 소개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9F10AF2-D282-49EC-B644-17216EDE4B39}"/>
              </a:ext>
            </a:extLst>
          </p:cNvPr>
          <p:cNvGrpSpPr/>
          <p:nvPr/>
        </p:nvGrpSpPr>
        <p:grpSpPr>
          <a:xfrm>
            <a:off x="5148021" y="1951502"/>
            <a:ext cx="1895958" cy="3763341"/>
            <a:chOff x="539552" y="3085888"/>
            <a:chExt cx="1895958" cy="300298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598CF56-56E0-4DD2-8D45-8E28DB64E256}"/>
                </a:ext>
              </a:extLst>
            </p:cNvPr>
            <p:cNvGrpSpPr/>
            <p:nvPr/>
          </p:nvGrpSpPr>
          <p:grpSpPr>
            <a:xfrm>
              <a:off x="539552" y="3085888"/>
              <a:ext cx="1895958" cy="3002980"/>
              <a:chOff x="875842" y="3584891"/>
              <a:chExt cx="1895958" cy="3002980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4C6834A-5B02-43CD-AC37-C02E24698E9C}"/>
                  </a:ext>
                </a:extLst>
              </p:cNvPr>
              <p:cNvSpPr/>
              <p:nvPr/>
            </p:nvSpPr>
            <p:spPr>
              <a:xfrm>
                <a:off x="971600" y="3584891"/>
                <a:ext cx="1800200" cy="2160240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F332C3C0-E7C6-4F78-A561-5D91E068FD43}"/>
                  </a:ext>
                </a:extLst>
              </p:cNvPr>
              <p:cNvCxnSpPr/>
              <p:nvPr/>
            </p:nvCxnSpPr>
            <p:spPr>
              <a:xfrm>
                <a:off x="971600" y="5901780"/>
                <a:ext cx="1800200" cy="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034A2EFD-F774-4B87-B083-D83B1738A5A2}"/>
                  </a:ext>
                </a:extLst>
              </p:cNvPr>
              <p:cNvCxnSpPr/>
              <p:nvPr/>
            </p:nvCxnSpPr>
            <p:spPr>
              <a:xfrm>
                <a:off x="971600" y="6560211"/>
                <a:ext cx="1800200" cy="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6">
                <a:extLst>
                  <a:ext uri="{FF2B5EF4-FFF2-40B4-BE49-F238E27FC236}">
                    <a16:creationId xmlns:a16="http://schemas.microsoft.com/office/drawing/2014/main" id="{FD5F6C8E-82AB-4AAB-8633-615091DC07D4}"/>
                  </a:ext>
                </a:extLst>
              </p:cNvPr>
              <p:cNvSpPr txBox="1"/>
              <p:nvPr/>
            </p:nvSpPr>
            <p:spPr>
              <a:xfrm>
                <a:off x="875842" y="5924772"/>
                <a:ext cx="593432" cy="663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Helvetica75" pitchFamily="34" charset="0"/>
                  </a:rPr>
                  <a:t>Name</a:t>
                </a:r>
              </a:p>
              <a:p>
                <a:endPara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Helvetica75" pitchFamily="34" charset="0"/>
                </a:endParaRPr>
              </a:p>
              <a:p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Helvetica75" pitchFamily="34" charset="0"/>
                  </a:rPr>
                  <a:t>Part</a:t>
                </a:r>
              </a:p>
              <a:p>
                <a:endParaRPr lang="ko-KR" altLang="en-US" sz="1200" dirty="0">
                  <a:latin typeface="Helvetica75" pitchFamily="34" charset="0"/>
                </a:endParaRPr>
              </a:p>
            </p:txBody>
          </p:sp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85936A8-A092-4294-85F4-BCC2CA534B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3364" r="1818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004" r="75702" b="15448"/>
            <a:stretch/>
          </p:blipFill>
          <p:spPr>
            <a:xfrm>
              <a:off x="1018630" y="3085889"/>
              <a:ext cx="1118928" cy="2160240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D5890FF-0540-4791-AD3A-714B4918AB57}"/>
              </a:ext>
            </a:extLst>
          </p:cNvPr>
          <p:cNvGrpSpPr/>
          <p:nvPr/>
        </p:nvGrpSpPr>
        <p:grpSpPr>
          <a:xfrm>
            <a:off x="1875412" y="1951502"/>
            <a:ext cx="1895958" cy="3763351"/>
            <a:chOff x="6588224" y="3085888"/>
            <a:chExt cx="1895958" cy="300297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714B0E8-F8C7-41BD-BC83-55D1F74FAC4C}"/>
                </a:ext>
              </a:extLst>
            </p:cNvPr>
            <p:cNvGrpSpPr/>
            <p:nvPr/>
          </p:nvGrpSpPr>
          <p:grpSpPr>
            <a:xfrm>
              <a:off x="6588224" y="3085888"/>
              <a:ext cx="1895958" cy="3002978"/>
              <a:chOff x="875842" y="3584891"/>
              <a:chExt cx="1895958" cy="3002978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CC827555-2945-4BD5-9DC0-4FC8B30AB9E5}"/>
                  </a:ext>
                </a:extLst>
              </p:cNvPr>
              <p:cNvSpPr/>
              <p:nvPr/>
            </p:nvSpPr>
            <p:spPr>
              <a:xfrm>
                <a:off x="971600" y="3584891"/>
                <a:ext cx="1800200" cy="2160240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9A07E85C-7397-4E67-BC77-DDAADF218E82}"/>
                  </a:ext>
                </a:extLst>
              </p:cNvPr>
              <p:cNvCxnSpPr/>
              <p:nvPr/>
            </p:nvCxnSpPr>
            <p:spPr>
              <a:xfrm>
                <a:off x="971600" y="5901780"/>
                <a:ext cx="1800200" cy="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0B92814C-18E8-475B-827B-526DB4D8E204}"/>
                  </a:ext>
                </a:extLst>
              </p:cNvPr>
              <p:cNvCxnSpPr/>
              <p:nvPr/>
            </p:nvCxnSpPr>
            <p:spPr>
              <a:xfrm>
                <a:off x="971600" y="6560211"/>
                <a:ext cx="1800200" cy="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32">
                <a:extLst>
                  <a:ext uri="{FF2B5EF4-FFF2-40B4-BE49-F238E27FC236}">
                    <a16:creationId xmlns:a16="http://schemas.microsoft.com/office/drawing/2014/main" id="{4388E5C9-2CD8-472C-A876-282FC08D1259}"/>
                  </a:ext>
                </a:extLst>
              </p:cNvPr>
              <p:cNvSpPr txBox="1"/>
              <p:nvPr/>
            </p:nvSpPr>
            <p:spPr>
              <a:xfrm>
                <a:off x="875842" y="5924772"/>
                <a:ext cx="593432" cy="6630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Helvetica75" pitchFamily="34" charset="0"/>
                  </a:rPr>
                  <a:t>Name</a:t>
                </a:r>
              </a:p>
              <a:p>
                <a:endPara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Helvetica75" pitchFamily="34" charset="0"/>
                </a:endParaRPr>
              </a:p>
              <a:p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Helvetica75" pitchFamily="34" charset="0"/>
                  </a:rPr>
                  <a:t>Part</a:t>
                </a:r>
              </a:p>
              <a:p>
                <a:endParaRPr lang="ko-KR" altLang="en-US" sz="1200" dirty="0">
                  <a:latin typeface="Helvetica75" pitchFamily="34" charset="0"/>
                </a:endParaRPr>
              </a:p>
            </p:txBody>
          </p:sp>
        </p:grp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E227B42-7685-4EAA-87C1-04244B1026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82500" r="9831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350" t="25217" b="18371"/>
            <a:stretch/>
          </p:blipFill>
          <p:spPr>
            <a:xfrm>
              <a:off x="7172628" y="3085889"/>
              <a:ext cx="952272" cy="2160241"/>
            </a:xfrm>
            <a:prstGeom prst="rect">
              <a:avLst/>
            </a:prstGeom>
            <a:noFill/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9573D3C-A836-4375-A998-20F6AC01E917}"/>
              </a:ext>
            </a:extLst>
          </p:cNvPr>
          <p:cNvGrpSpPr/>
          <p:nvPr/>
        </p:nvGrpSpPr>
        <p:grpSpPr>
          <a:xfrm>
            <a:off x="8324872" y="1951499"/>
            <a:ext cx="1895958" cy="3763342"/>
            <a:chOff x="2555776" y="3085888"/>
            <a:chExt cx="1895958" cy="3002979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EBAA498-B5D5-4B6C-B94E-447BAAED8478}"/>
                </a:ext>
              </a:extLst>
            </p:cNvPr>
            <p:cNvGrpSpPr/>
            <p:nvPr/>
          </p:nvGrpSpPr>
          <p:grpSpPr>
            <a:xfrm>
              <a:off x="2555776" y="3085888"/>
              <a:ext cx="1895958" cy="3002979"/>
              <a:chOff x="875842" y="3584891"/>
              <a:chExt cx="1895958" cy="3002979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1AC18EC7-BEE1-4F82-946D-33A53970D508}"/>
                  </a:ext>
                </a:extLst>
              </p:cNvPr>
              <p:cNvSpPr/>
              <p:nvPr/>
            </p:nvSpPr>
            <p:spPr>
              <a:xfrm>
                <a:off x="971600" y="3584891"/>
                <a:ext cx="1800200" cy="2160240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FFC1A501-CFB1-4E2B-9281-E9CCD0501068}"/>
                  </a:ext>
                </a:extLst>
              </p:cNvPr>
              <p:cNvCxnSpPr/>
              <p:nvPr/>
            </p:nvCxnSpPr>
            <p:spPr>
              <a:xfrm>
                <a:off x="971600" y="5901780"/>
                <a:ext cx="1800200" cy="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D94AB068-4AFB-4A0C-901D-31239A443531}"/>
                  </a:ext>
                </a:extLst>
              </p:cNvPr>
              <p:cNvCxnSpPr/>
              <p:nvPr/>
            </p:nvCxnSpPr>
            <p:spPr>
              <a:xfrm>
                <a:off x="971600" y="6560211"/>
                <a:ext cx="1800200" cy="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2">
                <a:extLst>
                  <a:ext uri="{FF2B5EF4-FFF2-40B4-BE49-F238E27FC236}">
                    <a16:creationId xmlns:a16="http://schemas.microsoft.com/office/drawing/2014/main" id="{D8794FB4-146B-443F-A2EE-B48D556D2ABF}"/>
                  </a:ext>
                </a:extLst>
              </p:cNvPr>
              <p:cNvSpPr txBox="1"/>
              <p:nvPr/>
            </p:nvSpPr>
            <p:spPr>
              <a:xfrm>
                <a:off x="875842" y="5924772"/>
                <a:ext cx="593432" cy="6630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Helvetica75" pitchFamily="34" charset="0"/>
                  </a:rPr>
                  <a:t>Name</a:t>
                </a:r>
              </a:p>
              <a:p>
                <a:endPara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Helvetica75" pitchFamily="34" charset="0"/>
                </a:endParaRPr>
              </a:p>
              <a:p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Helvetica75" pitchFamily="34" charset="0"/>
                  </a:rPr>
                  <a:t>Part</a:t>
                </a:r>
              </a:p>
              <a:p>
                <a:endParaRPr lang="ko-KR" altLang="en-US" sz="1200" dirty="0">
                  <a:latin typeface="Helvetica75" pitchFamily="34" charset="0"/>
                </a:endParaRPr>
              </a:p>
            </p:txBody>
          </p:sp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8A3A29B-7E44-4014-8198-AFE2FEB5FE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41727" r="5809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83" t="23307" r="42574" b="14787"/>
            <a:stretch/>
          </p:blipFill>
          <p:spPr>
            <a:xfrm>
              <a:off x="3144188" y="3085889"/>
              <a:ext cx="723181" cy="2160239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CE3D6F0-C0D1-4EC7-BF76-07705CD210DC}"/>
              </a:ext>
            </a:extLst>
          </p:cNvPr>
          <p:cNvSpPr txBox="1"/>
          <p:nvPr/>
        </p:nvSpPr>
        <p:spPr>
          <a:xfrm>
            <a:off x="2459816" y="4883845"/>
            <a:ext cx="1207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윤 송이</a:t>
            </a:r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데이터 </a:t>
            </a:r>
            <a:r>
              <a:rPr lang="ko-KR" altLang="en-US" sz="1200" dirty="0" err="1">
                <a:solidFill>
                  <a:schemeClr val="bg1"/>
                </a:solidFill>
              </a:rPr>
              <a:t>전처리</a:t>
            </a:r>
            <a:r>
              <a:rPr lang="en-US" altLang="ko-KR" sz="1200" dirty="0">
                <a:solidFill>
                  <a:schemeClr val="bg1"/>
                </a:solidFill>
              </a:rPr>
              <a:t>,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데이터 시각화</a:t>
            </a:r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F132189-5255-4D30-B780-C63F06EC28ED}"/>
              </a:ext>
            </a:extLst>
          </p:cNvPr>
          <p:cNvSpPr txBox="1"/>
          <p:nvPr/>
        </p:nvSpPr>
        <p:spPr>
          <a:xfrm>
            <a:off x="5778201" y="4855031"/>
            <a:ext cx="1207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박 찬웅</a:t>
            </a:r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데이터 </a:t>
            </a:r>
            <a:r>
              <a:rPr lang="ko-KR" altLang="en-US" sz="1200" dirty="0" err="1">
                <a:solidFill>
                  <a:schemeClr val="bg1"/>
                </a:solidFill>
              </a:rPr>
              <a:t>전처리</a:t>
            </a:r>
            <a:r>
              <a:rPr lang="en-US" altLang="ko-KR" sz="1200" dirty="0">
                <a:solidFill>
                  <a:schemeClr val="bg1"/>
                </a:solidFill>
              </a:rPr>
              <a:t>,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데이터 시각화</a:t>
            </a:r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9CCE5A-B29D-4897-A125-2D8619DB46C5}"/>
              </a:ext>
            </a:extLst>
          </p:cNvPr>
          <p:cNvSpPr txBox="1"/>
          <p:nvPr/>
        </p:nvSpPr>
        <p:spPr>
          <a:xfrm>
            <a:off x="9032767" y="4855030"/>
            <a:ext cx="1207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정 지은</a:t>
            </a:r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데이터 </a:t>
            </a:r>
            <a:r>
              <a:rPr lang="ko-KR" altLang="en-US" sz="1200" dirty="0" err="1">
                <a:solidFill>
                  <a:schemeClr val="bg1"/>
                </a:solidFill>
              </a:rPr>
              <a:t>전처리</a:t>
            </a:r>
            <a:r>
              <a:rPr lang="en-US" altLang="ko-KR" sz="1200" dirty="0">
                <a:solidFill>
                  <a:schemeClr val="bg1"/>
                </a:solidFill>
              </a:rPr>
              <a:t>,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데이터 시각화</a:t>
            </a:r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621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E7C87"/>
            </a:gs>
            <a:gs pos="100000">
              <a:srgbClr val="2B2B2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21359" y="133351"/>
            <a:ext cx="12192000" cy="6724649"/>
            <a:chOff x="-21359" y="133351"/>
            <a:chExt cx="12192000" cy="6724649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397741" y="675956"/>
              <a:ext cx="11353800" cy="5954246"/>
            </a:xfrm>
            <a:prstGeom prst="roundRect">
              <a:avLst>
                <a:gd name="adj" fmla="val 1064"/>
              </a:avLst>
            </a:prstGeom>
            <a:gradFill flip="none" rotWithShape="1">
              <a:gsLst>
                <a:gs pos="0">
                  <a:schemeClr val="bg1">
                    <a:alpha val="42000"/>
                  </a:schemeClr>
                </a:gs>
                <a:gs pos="100000">
                  <a:schemeClr val="tx1">
                    <a:alpha val="18000"/>
                  </a:schemeClr>
                </a:gs>
              </a:gsLst>
              <a:lin ang="2700000" scaled="1"/>
              <a:tileRect/>
            </a:gradFill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직각 삼각형 17"/>
            <p:cNvSpPr/>
            <p:nvPr/>
          </p:nvSpPr>
          <p:spPr>
            <a:xfrm flipH="1">
              <a:off x="-21359" y="133351"/>
              <a:ext cx="12192000" cy="6724649"/>
            </a:xfrm>
            <a:custGeom>
              <a:avLst/>
              <a:gdLst>
                <a:gd name="connsiteX0" fmla="*/ 0 w 12192000"/>
                <a:gd name="connsiteY0" fmla="*/ 6858000 h 6858000"/>
                <a:gd name="connsiteX1" fmla="*/ 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0" fmla="*/ 0 w 12192000"/>
                <a:gd name="connsiteY0" fmla="*/ 6858000 h 6858000"/>
                <a:gd name="connsiteX1" fmla="*/ 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0" fmla="*/ 0 w 12192000"/>
                <a:gd name="connsiteY0" fmla="*/ 6858000 h 6858000"/>
                <a:gd name="connsiteX1" fmla="*/ 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0" fmla="*/ 0 w 12192000"/>
                <a:gd name="connsiteY0" fmla="*/ 6858000 h 6858000"/>
                <a:gd name="connsiteX1" fmla="*/ 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6858000"/>
                  </a:moveTo>
                  <a:lnTo>
                    <a:pt x="0" y="0"/>
                  </a:lnTo>
                  <a:cubicBezTo>
                    <a:pt x="4902200" y="1638300"/>
                    <a:pt x="7975600" y="2228850"/>
                    <a:pt x="12192000" y="6858000"/>
                  </a:cubicBez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397741" y="-5558"/>
            <a:ext cx="8050934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prstClr val="white"/>
                </a:solidFill>
              </a:rPr>
              <a:t>목차</a:t>
            </a:r>
            <a:endParaRPr lang="en-US" altLang="ko-KR" sz="1050" b="1" dirty="0">
              <a:solidFill>
                <a:prstClr val="white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1025096" y="3422650"/>
            <a:ext cx="2362200" cy="723900"/>
            <a:chOff x="609600" y="3060700"/>
            <a:chExt cx="2362200" cy="723900"/>
          </a:xfrm>
          <a:solidFill>
            <a:srgbClr val="2B2B2B">
              <a:alpha val="93000"/>
            </a:srgbClr>
          </a:solidFill>
        </p:grpSpPr>
        <p:sp>
          <p:nvSpPr>
            <p:cNvPr id="45" name="모서리가 둥근 직사각형 44"/>
            <p:cNvSpPr/>
            <p:nvPr/>
          </p:nvSpPr>
          <p:spPr>
            <a:xfrm>
              <a:off x="609600" y="3060700"/>
              <a:ext cx="2362200" cy="4953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이등변 삼각형 45"/>
            <p:cNvSpPr/>
            <p:nvPr/>
          </p:nvSpPr>
          <p:spPr>
            <a:xfrm rot="10800000">
              <a:off x="1621282" y="3492500"/>
              <a:ext cx="338836" cy="2921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</p:grpSp>
      <p:grpSp>
        <p:nvGrpSpPr>
          <p:cNvPr id="47" name="그룹 46"/>
          <p:cNvGrpSpPr/>
          <p:nvPr/>
        </p:nvGrpSpPr>
        <p:grpSpPr>
          <a:xfrm rot="10800000">
            <a:off x="2968196" y="3194050"/>
            <a:ext cx="2362200" cy="723900"/>
            <a:chOff x="609600" y="3060700"/>
            <a:chExt cx="2362200" cy="723900"/>
          </a:xfrm>
          <a:solidFill>
            <a:schemeClr val="bg1">
              <a:alpha val="93000"/>
            </a:schemeClr>
          </a:solidFill>
        </p:grpSpPr>
        <p:sp>
          <p:nvSpPr>
            <p:cNvPr id="48" name="모서리가 둥근 직사각형 47"/>
            <p:cNvSpPr/>
            <p:nvPr/>
          </p:nvSpPr>
          <p:spPr>
            <a:xfrm>
              <a:off x="609600" y="3060700"/>
              <a:ext cx="2362200" cy="4953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이등변 삼각형 48"/>
            <p:cNvSpPr/>
            <p:nvPr/>
          </p:nvSpPr>
          <p:spPr>
            <a:xfrm rot="10800000">
              <a:off x="1621282" y="3492500"/>
              <a:ext cx="338836" cy="2921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4911296" y="3422651"/>
            <a:ext cx="2362200" cy="723900"/>
            <a:chOff x="609600" y="3060700"/>
            <a:chExt cx="2362200" cy="723900"/>
          </a:xfrm>
          <a:solidFill>
            <a:srgbClr val="2B2B2B">
              <a:alpha val="93000"/>
            </a:srgbClr>
          </a:solidFill>
        </p:grpSpPr>
        <p:sp>
          <p:nvSpPr>
            <p:cNvPr id="51" name="모서리가 둥근 직사각형 50"/>
            <p:cNvSpPr/>
            <p:nvPr/>
          </p:nvSpPr>
          <p:spPr>
            <a:xfrm>
              <a:off x="609600" y="3060700"/>
              <a:ext cx="2362200" cy="4953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2" name="이등변 삼각형 51"/>
            <p:cNvSpPr/>
            <p:nvPr/>
          </p:nvSpPr>
          <p:spPr>
            <a:xfrm rot="10800000">
              <a:off x="1621282" y="3492500"/>
              <a:ext cx="338836" cy="2921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53" name="그룹 52"/>
          <p:cNvGrpSpPr/>
          <p:nvPr/>
        </p:nvGrpSpPr>
        <p:grpSpPr>
          <a:xfrm rot="10800000">
            <a:off x="6854396" y="3194051"/>
            <a:ext cx="2362200" cy="723900"/>
            <a:chOff x="609600" y="3060700"/>
            <a:chExt cx="2362200" cy="723900"/>
          </a:xfrm>
          <a:solidFill>
            <a:schemeClr val="bg1">
              <a:alpha val="93000"/>
            </a:schemeClr>
          </a:solidFill>
        </p:grpSpPr>
        <p:sp>
          <p:nvSpPr>
            <p:cNvPr id="54" name="모서리가 둥근 직사각형 53"/>
            <p:cNvSpPr/>
            <p:nvPr/>
          </p:nvSpPr>
          <p:spPr>
            <a:xfrm>
              <a:off x="609600" y="3060700"/>
              <a:ext cx="2362200" cy="4953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이등변 삼각형 54"/>
            <p:cNvSpPr/>
            <p:nvPr/>
          </p:nvSpPr>
          <p:spPr>
            <a:xfrm rot="10800000">
              <a:off x="1621282" y="3492500"/>
              <a:ext cx="338836" cy="2921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8797496" y="3422651"/>
            <a:ext cx="2362200" cy="723900"/>
            <a:chOff x="609600" y="3060700"/>
            <a:chExt cx="2362200" cy="723900"/>
          </a:xfrm>
          <a:solidFill>
            <a:srgbClr val="2B2B2B">
              <a:alpha val="93000"/>
            </a:srgbClr>
          </a:solidFill>
        </p:grpSpPr>
        <p:sp>
          <p:nvSpPr>
            <p:cNvPr id="57" name="모서리가 둥근 직사각형 56"/>
            <p:cNvSpPr/>
            <p:nvPr/>
          </p:nvSpPr>
          <p:spPr>
            <a:xfrm>
              <a:off x="609600" y="3060700"/>
              <a:ext cx="2362200" cy="4953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8" name="이등변 삼각형 57"/>
            <p:cNvSpPr/>
            <p:nvPr/>
          </p:nvSpPr>
          <p:spPr>
            <a:xfrm rot="10800000">
              <a:off x="1621282" y="3492500"/>
              <a:ext cx="338836" cy="2921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60" name="직사각형 59"/>
          <p:cNvSpPr/>
          <p:nvPr/>
        </p:nvSpPr>
        <p:spPr>
          <a:xfrm>
            <a:off x="1643706" y="4151808"/>
            <a:ext cx="1075936" cy="12988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0" b="1" dirty="0">
                <a:solidFill>
                  <a:schemeClr val="bg1"/>
                </a:solidFill>
                <a:latin typeface="+mn-ea"/>
              </a:rPr>
              <a:t>01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3589622" y="1481258"/>
            <a:ext cx="1075936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0" b="1" dirty="0">
                <a:solidFill>
                  <a:schemeClr val="bg1"/>
                </a:solidFill>
                <a:latin typeface="+mn-ea"/>
              </a:rPr>
              <a:t>02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7451496" y="1481258"/>
            <a:ext cx="1075936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0" b="1" dirty="0">
                <a:solidFill>
                  <a:schemeClr val="bg1"/>
                </a:solidFill>
                <a:latin typeface="+mn-ea"/>
              </a:rPr>
              <a:t>04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5554427" y="4146551"/>
            <a:ext cx="1075936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0" b="1" dirty="0">
                <a:solidFill>
                  <a:schemeClr val="bg1"/>
                </a:solidFill>
                <a:latin typeface="+mn-ea"/>
              </a:rPr>
              <a:t>03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9465148" y="4146551"/>
            <a:ext cx="1075936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0" b="1" dirty="0">
                <a:solidFill>
                  <a:schemeClr val="bg1"/>
                </a:solidFill>
                <a:latin typeface="+mn-ea"/>
              </a:rPr>
              <a:t>05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810971" y="3489322"/>
            <a:ext cx="771365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가설 설정</a:t>
            </a:r>
            <a:endParaRPr lang="en-US" altLang="ko-KR" sz="105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3674583" y="3489322"/>
            <a:ext cx="906017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데이터 소개</a:t>
            </a:r>
            <a:endParaRPr lang="en-US" altLang="ko-KR" sz="105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538189" y="3489322"/>
            <a:ext cx="1040671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데이터 </a:t>
            </a:r>
            <a:r>
              <a:rPr lang="ko-KR" altLang="en-US" sz="1050" b="1" dirty="0" err="1">
                <a:solidFill>
                  <a:schemeClr val="bg1"/>
                </a:solidFill>
                <a:latin typeface="맑은 고딕" panose="020B0503020000020004" pitchFamily="50" charset="-127"/>
              </a:rPr>
              <a:t>전처리</a:t>
            </a:r>
            <a:endParaRPr lang="en-US" altLang="ko-KR" sz="105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7310432" y="3489322"/>
            <a:ext cx="1358065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시각화 및 상관분석</a:t>
            </a:r>
            <a:endParaRPr lang="en-US" altLang="ko-KR" sz="105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9693411" y="3489322"/>
            <a:ext cx="453971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결론</a:t>
            </a:r>
            <a:endParaRPr lang="en-US" altLang="ko-KR" sz="105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0D15EA4-0963-4159-97CF-0B3FA68917F0}"/>
              </a:ext>
            </a:extLst>
          </p:cNvPr>
          <p:cNvSpPr/>
          <p:nvPr/>
        </p:nvSpPr>
        <p:spPr>
          <a:xfrm flipV="1">
            <a:off x="3808602" y="293536"/>
            <a:ext cx="8383398" cy="154621"/>
          </a:xfrm>
          <a:prstGeom prst="rect">
            <a:avLst/>
          </a:prstGeom>
          <a:solidFill>
            <a:srgbClr val="C5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66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E7C87"/>
            </a:gs>
            <a:gs pos="100000">
              <a:srgbClr val="2B2B2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21359" y="133351"/>
            <a:ext cx="12192000" cy="6724649"/>
            <a:chOff x="-21359" y="133351"/>
            <a:chExt cx="12192000" cy="6724649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397741" y="675956"/>
              <a:ext cx="11353800" cy="5954246"/>
            </a:xfrm>
            <a:prstGeom prst="roundRect">
              <a:avLst>
                <a:gd name="adj" fmla="val 1064"/>
              </a:avLst>
            </a:prstGeom>
            <a:gradFill flip="none" rotWithShape="1">
              <a:gsLst>
                <a:gs pos="0">
                  <a:schemeClr val="bg1">
                    <a:alpha val="42000"/>
                  </a:schemeClr>
                </a:gs>
                <a:gs pos="100000">
                  <a:schemeClr val="tx1">
                    <a:alpha val="18000"/>
                  </a:schemeClr>
                </a:gs>
              </a:gsLst>
              <a:lin ang="2700000" scaled="1"/>
              <a:tileRect/>
            </a:gradFill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직각 삼각형 17"/>
            <p:cNvSpPr/>
            <p:nvPr/>
          </p:nvSpPr>
          <p:spPr>
            <a:xfrm flipH="1">
              <a:off x="-21359" y="133351"/>
              <a:ext cx="12192000" cy="6724649"/>
            </a:xfrm>
            <a:custGeom>
              <a:avLst/>
              <a:gdLst>
                <a:gd name="connsiteX0" fmla="*/ 0 w 12192000"/>
                <a:gd name="connsiteY0" fmla="*/ 6858000 h 6858000"/>
                <a:gd name="connsiteX1" fmla="*/ 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0" fmla="*/ 0 w 12192000"/>
                <a:gd name="connsiteY0" fmla="*/ 6858000 h 6858000"/>
                <a:gd name="connsiteX1" fmla="*/ 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0" fmla="*/ 0 w 12192000"/>
                <a:gd name="connsiteY0" fmla="*/ 6858000 h 6858000"/>
                <a:gd name="connsiteX1" fmla="*/ 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0" fmla="*/ 0 w 12192000"/>
                <a:gd name="connsiteY0" fmla="*/ 6858000 h 6858000"/>
                <a:gd name="connsiteX1" fmla="*/ 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6858000"/>
                  </a:moveTo>
                  <a:lnTo>
                    <a:pt x="0" y="0"/>
                  </a:lnTo>
                  <a:cubicBezTo>
                    <a:pt x="4902200" y="1638300"/>
                    <a:pt x="7975600" y="2228850"/>
                    <a:pt x="12192000" y="6858000"/>
                  </a:cubicBez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397741" y="-5558"/>
            <a:ext cx="8050934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prstClr val="white"/>
                </a:solidFill>
              </a:rPr>
              <a:t>가설 설정</a:t>
            </a:r>
            <a:endParaRPr lang="en-US" altLang="ko-KR" sz="1050" b="1" dirty="0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36217B-A4AB-453B-8089-16E28BFBB546}"/>
              </a:ext>
            </a:extLst>
          </p:cNvPr>
          <p:cNvSpPr/>
          <p:nvPr/>
        </p:nvSpPr>
        <p:spPr>
          <a:xfrm flipV="1">
            <a:off x="3808602" y="293536"/>
            <a:ext cx="8383398" cy="154621"/>
          </a:xfrm>
          <a:prstGeom prst="rect">
            <a:avLst/>
          </a:prstGeom>
          <a:solidFill>
            <a:srgbClr val="C5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7" name="Picture 4" descr="Male silhouette icon with question mark sign on the face - suspect concept - 32814102">
            <a:extLst>
              <a:ext uri="{FF2B5EF4-FFF2-40B4-BE49-F238E27FC236}">
                <a16:creationId xmlns:a16="http://schemas.microsoft.com/office/drawing/2014/main" id="{54868CED-B70D-4A05-A939-C6B3821AF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67" y="1926832"/>
            <a:ext cx="3042616" cy="335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내용 개체 틀 3">
            <a:extLst>
              <a:ext uri="{FF2B5EF4-FFF2-40B4-BE49-F238E27FC236}">
                <a16:creationId xmlns:a16="http://schemas.microsoft.com/office/drawing/2014/main" id="{DE9B0780-91DA-4F5C-B1F0-E4E43A458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9742" y="1901862"/>
            <a:ext cx="5595453" cy="1432967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CCTV</a:t>
            </a:r>
            <a:r>
              <a:rPr lang="ko-KR" altLang="en-US" dirty="0">
                <a:solidFill>
                  <a:schemeClr val="bg1"/>
                </a:solidFill>
              </a:rPr>
              <a:t>설치 수가 증가할수록 </a:t>
            </a:r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</a:rPr>
              <a:t>범죄의 발생건수는 감소할 것이다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52EFA70-72DC-4CD9-9F2D-E14EA6A042E1}"/>
              </a:ext>
            </a:extLst>
          </p:cNvPr>
          <p:cNvGrpSpPr/>
          <p:nvPr/>
        </p:nvGrpSpPr>
        <p:grpSpPr>
          <a:xfrm>
            <a:off x="4214433" y="3441965"/>
            <a:ext cx="1344504" cy="1786938"/>
            <a:chOff x="3125915" y="2557511"/>
            <a:chExt cx="1344504" cy="1786938"/>
          </a:xfrm>
          <a:solidFill>
            <a:srgbClr val="2B2B2B"/>
          </a:solidFill>
        </p:grpSpPr>
        <p:sp>
          <p:nvSpPr>
            <p:cNvPr id="13" name="모서리가 둥근 직사각형 41">
              <a:extLst>
                <a:ext uri="{FF2B5EF4-FFF2-40B4-BE49-F238E27FC236}">
                  <a16:creationId xmlns:a16="http://schemas.microsoft.com/office/drawing/2014/main" id="{C6C66F0B-D530-4783-96B5-6B6CA9D55836}"/>
                </a:ext>
              </a:extLst>
            </p:cNvPr>
            <p:cNvSpPr/>
            <p:nvPr/>
          </p:nvSpPr>
          <p:spPr>
            <a:xfrm rot="16200000">
              <a:off x="3142691" y="3263662"/>
              <a:ext cx="1666275" cy="4953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모서리가 둥근 직사각형 42">
              <a:extLst>
                <a:ext uri="{FF2B5EF4-FFF2-40B4-BE49-F238E27FC236}">
                  <a16:creationId xmlns:a16="http://schemas.microsoft.com/office/drawing/2014/main" id="{10EEB241-DCEA-471B-9CB8-D1CCC8DE4322}"/>
                </a:ext>
              </a:extLst>
            </p:cNvPr>
            <p:cNvSpPr/>
            <p:nvPr/>
          </p:nvSpPr>
          <p:spPr>
            <a:xfrm rot="18900000">
              <a:off x="3125915" y="2929043"/>
              <a:ext cx="1181578" cy="45192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73">
              <a:extLst>
                <a:ext uri="{FF2B5EF4-FFF2-40B4-BE49-F238E27FC236}">
                  <a16:creationId xmlns:a16="http://schemas.microsoft.com/office/drawing/2014/main" id="{9AFE02D3-81CC-49D3-8A89-D3D862A6A493}"/>
                </a:ext>
              </a:extLst>
            </p:cNvPr>
            <p:cNvSpPr/>
            <p:nvPr/>
          </p:nvSpPr>
          <p:spPr>
            <a:xfrm rot="2700000" flipH="1">
              <a:off x="3668992" y="2929407"/>
              <a:ext cx="1173324" cy="429531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FB294C4-A02E-488F-97BA-694720F4BFC5}"/>
                </a:ext>
              </a:extLst>
            </p:cNvPr>
            <p:cNvSpPr/>
            <p:nvPr/>
          </p:nvSpPr>
          <p:spPr>
            <a:xfrm rot="10800000">
              <a:off x="3728178" y="2678174"/>
              <a:ext cx="495302" cy="495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BAD318F-FA25-4393-813E-D299A1A25C52}"/>
              </a:ext>
            </a:extLst>
          </p:cNvPr>
          <p:cNvGrpSpPr/>
          <p:nvPr/>
        </p:nvGrpSpPr>
        <p:grpSpPr>
          <a:xfrm>
            <a:off x="4358377" y="1850732"/>
            <a:ext cx="1344505" cy="1786940"/>
            <a:chOff x="5642596" y="2403131"/>
            <a:chExt cx="1344505" cy="1786940"/>
          </a:xfrm>
        </p:grpSpPr>
        <p:sp>
          <p:nvSpPr>
            <p:cNvPr id="19" name="모서리가 둥근 직사각형 76">
              <a:extLst>
                <a:ext uri="{FF2B5EF4-FFF2-40B4-BE49-F238E27FC236}">
                  <a16:creationId xmlns:a16="http://schemas.microsoft.com/office/drawing/2014/main" id="{3D92D6AE-218C-4190-B433-0D60702F55B3}"/>
                </a:ext>
              </a:extLst>
            </p:cNvPr>
            <p:cNvSpPr/>
            <p:nvPr/>
          </p:nvSpPr>
          <p:spPr>
            <a:xfrm rot="5400000">
              <a:off x="5304050" y="2988619"/>
              <a:ext cx="1666275" cy="495300"/>
            </a:xfrm>
            <a:prstGeom prst="roundRect">
              <a:avLst>
                <a:gd name="adj" fmla="val 50000"/>
              </a:avLst>
            </a:prstGeom>
            <a:solidFill>
              <a:srgbClr val="C00000">
                <a:alpha val="9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77">
              <a:extLst>
                <a:ext uri="{FF2B5EF4-FFF2-40B4-BE49-F238E27FC236}">
                  <a16:creationId xmlns:a16="http://schemas.microsoft.com/office/drawing/2014/main" id="{1D460157-15D9-4E7C-A7C6-C399F4A44AC3}"/>
                </a:ext>
              </a:extLst>
            </p:cNvPr>
            <p:cNvSpPr/>
            <p:nvPr/>
          </p:nvSpPr>
          <p:spPr>
            <a:xfrm rot="8100000">
              <a:off x="5805523" y="3366615"/>
              <a:ext cx="1181578" cy="451923"/>
            </a:xfrm>
            <a:prstGeom prst="roundRect">
              <a:avLst>
                <a:gd name="adj" fmla="val 50000"/>
              </a:avLst>
            </a:prstGeom>
            <a:solidFill>
              <a:srgbClr val="C00000">
                <a:alpha val="9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78">
              <a:extLst>
                <a:ext uri="{FF2B5EF4-FFF2-40B4-BE49-F238E27FC236}">
                  <a16:creationId xmlns:a16="http://schemas.microsoft.com/office/drawing/2014/main" id="{72D4BAE1-AC7A-4B43-8080-2813DB78AA09}"/>
                </a:ext>
              </a:extLst>
            </p:cNvPr>
            <p:cNvSpPr/>
            <p:nvPr/>
          </p:nvSpPr>
          <p:spPr>
            <a:xfrm rot="13500000" flipH="1">
              <a:off x="5270700" y="3388643"/>
              <a:ext cx="1173324" cy="429531"/>
            </a:xfrm>
            <a:prstGeom prst="roundRect">
              <a:avLst>
                <a:gd name="adj" fmla="val 50000"/>
              </a:avLst>
            </a:prstGeom>
            <a:solidFill>
              <a:srgbClr val="C00000">
                <a:alpha val="9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내용 개체 틀 3">
            <a:extLst>
              <a:ext uri="{FF2B5EF4-FFF2-40B4-BE49-F238E27FC236}">
                <a16:creationId xmlns:a16="http://schemas.microsoft.com/office/drawing/2014/main" id="{CCFD35C6-0919-4006-AA9D-6A9EFD609696}"/>
              </a:ext>
            </a:extLst>
          </p:cNvPr>
          <p:cNvSpPr txBox="1">
            <a:spLocks/>
          </p:cNvSpPr>
          <p:nvPr/>
        </p:nvSpPr>
        <p:spPr>
          <a:xfrm>
            <a:off x="6075285" y="3562628"/>
            <a:ext cx="5056906" cy="1954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CCTV</a:t>
            </a:r>
            <a:r>
              <a:rPr lang="ko-KR" altLang="en-US" dirty="0">
                <a:solidFill>
                  <a:schemeClr val="bg1"/>
                </a:solidFill>
              </a:rPr>
              <a:t>설치 수가 증가할수록 </a:t>
            </a:r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</a:rPr>
              <a:t>범죄 검거율은 증가할 것이다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en-US" altLang="ko-KR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27727B5-6D31-481D-9FF1-601783962548}"/>
              </a:ext>
            </a:extLst>
          </p:cNvPr>
          <p:cNvSpPr/>
          <p:nvPr/>
        </p:nvSpPr>
        <p:spPr>
          <a:xfrm rot="16200000">
            <a:off x="4539670" y="2959732"/>
            <a:ext cx="6367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가설 </a:t>
            </a:r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1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B2FDC59-F350-4DB5-BD73-332A3D0F3326}"/>
              </a:ext>
            </a:extLst>
          </p:cNvPr>
          <p:cNvSpPr/>
          <p:nvPr/>
        </p:nvSpPr>
        <p:spPr>
          <a:xfrm rot="5400000">
            <a:off x="4765484" y="3960485"/>
            <a:ext cx="6367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가설 </a:t>
            </a:r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7608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E7C87"/>
            </a:gs>
            <a:gs pos="100000">
              <a:srgbClr val="2B2B2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21359" y="133351"/>
            <a:ext cx="12192000" cy="6724649"/>
            <a:chOff x="-21359" y="133351"/>
            <a:chExt cx="12192000" cy="6724649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397741" y="675956"/>
              <a:ext cx="11353800" cy="5954246"/>
            </a:xfrm>
            <a:prstGeom prst="roundRect">
              <a:avLst>
                <a:gd name="adj" fmla="val 1064"/>
              </a:avLst>
            </a:prstGeom>
            <a:gradFill flip="none" rotWithShape="1">
              <a:gsLst>
                <a:gs pos="0">
                  <a:schemeClr val="bg1">
                    <a:alpha val="42000"/>
                  </a:schemeClr>
                </a:gs>
                <a:gs pos="100000">
                  <a:schemeClr val="tx1">
                    <a:alpha val="18000"/>
                  </a:schemeClr>
                </a:gs>
              </a:gsLst>
              <a:lin ang="2700000" scaled="1"/>
              <a:tileRect/>
            </a:gradFill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직각 삼각형 17"/>
            <p:cNvSpPr/>
            <p:nvPr/>
          </p:nvSpPr>
          <p:spPr>
            <a:xfrm flipH="1">
              <a:off x="-21359" y="133351"/>
              <a:ext cx="12192000" cy="6724649"/>
            </a:xfrm>
            <a:custGeom>
              <a:avLst/>
              <a:gdLst>
                <a:gd name="connsiteX0" fmla="*/ 0 w 12192000"/>
                <a:gd name="connsiteY0" fmla="*/ 6858000 h 6858000"/>
                <a:gd name="connsiteX1" fmla="*/ 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0" fmla="*/ 0 w 12192000"/>
                <a:gd name="connsiteY0" fmla="*/ 6858000 h 6858000"/>
                <a:gd name="connsiteX1" fmla="*/ 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0" fmla="*/ 0 w 12192000"/>
                <a:gd name="connsiteY0" fmla="*/ 6858000 h 6858000"/>
                <a:gd name="connsiteX1" fmla="*/ 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0" fmla="*/ 0 w 12192000"/>
                <a:gd name="connsiteY0" fmla="*/ 6858000 h 6858000"/>
                <a:gd name="connsiteX1" fmla="*/ 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6858000"/>
                  </a:moveTo>
                  <a:lnTo>
                    <a:pt x="0" y="0"/>
                  </a:lnTo>
                  <a:cubicBezTo>
                    <a:pt x="4902200" y="1638300"/>
                    <a:pt x="7975600" y="2228850"/>
                    <a:pt x="12192000" y="6858000"/>
                  </a:cubicBez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397741" y="-5558"/>
            <a:ext cx="8050934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prstClr val="white"/>
                </a:solidFill>
              </a:rPr>
              <a:t>데이터 소개</a:t>
            </a:r>
            <a:endParaRPr lang="en-US" altLang="ko-KR" sz="1050" b="1" dirty="0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D0B5923-32E9-4C94-9517-F5221C5F69F6}"/>
              </a:ext>
            </a:extLst>
          </p:cNvPr>
          <p:cNvSpPr/>
          <p:nvPr/>
        </p:nvSpPr>
        <p:spPr>
          <a:xfrm flipV="1">
            <a:off x="3808602" y="293536"/>
            <a:ext cx="8383398" cy="154621"/>
          </a:xfrm>
          <a:prstGeom prst="rect">
            <a:avLst/>
          </a:prstGeom>
          <a:solidFill>
            <a:srgbClr val="C5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735B57-F6A1-4502-B747-3093110F0B91}"/>
              </a:ext>
            </a:extLst>
          </p:cNvPr>
          <p:cNvSpPr txBox="1"/>
          <p:nvPr/>
        </p:nvSpPr>
        <p:spPr>
          <a:xfrm>
            <a:off x="2752418" y="1667851"/>
            <a:ext cx="86482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2012</a:t>
            </a:r>
            <a:r>
              <a:rPr lang="ko-KR" altLang="en-US" sz="2400" dirty="0">
                <a:solidFill>
                  <a:schemeClr val="bg1"/>
                </a:solidFill>
              </a:rPr>
              <a:t>년 </a:t>
            </a:r>
            <a:r>
              <a:rPr lang="en-US" altLang="ko-KR" sz="2400" dirty="0">
                <a:solidFill>
                  <a:schemeClr val="bg1"/>
                </a:solidFill>
              </a:rPr>
              <a:t>– 2020</a:t>
            </a:r>
            <a:r>
              <a:rPr lang="ko-KR" altLang="en-US" sz="2400" dirty="0">
                <a:solidFill>
                  <a:schemeClr val="bg1"/>
                </a:solidFill>
              </a:rPr>
              <a:t>년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ko-KR" altLang="en-US" sz="2400" dirty="0">
                <a:solidFill>
                  <a:schemeClr val="bg1"/>
                </a:solidFill>
              </a:rPr>
              <a:t>  서울특별시</a:t>
            </a:r>
            <a:r>
              <a:rPr lang="en-US" altLang="ko-KR" sz="2400" dirty="0">
                <a:solidFill>
                  <a:schemeClr val="bg1"/>
                </a:solidFill>
              </a:rPr>
              <a:t>_</a:t>
            </a:r>
            <a:r>
              <a:rPr lang="ko-KR" altLang="en-US" sz="2400" dirty="0">
                <a:solidFill>
                  <a:schemeClr val="bg1"/>
                </a:solidFill>
              </a:rPr>
              <a:t>경찰서별</a:t>
            </a:r>
            <a:r>
              <a:rPr lang="en-US" altLang="ko-KR" sz="2400" dirty="0">
                <a:solidFill>
                  <a:schemeClr val="bg1"/>
                </a:solidFill>
              </a:rPr>
              <a:t> 5</a:t>
            </a:r>
            <a:r>
              <a:rPr lang="ko-KR" altLang="en-US" sz="2400" dirty="0">
                <a:solidFill>
                  <a:schemeClr val="bg1"/>
                </a:solidFill>
              </a:rPr>
              <a:t>대 범죄 발생 검거 현황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6C35DE-594B-43E4-9E6F-7A939E069A77}"/>
              </a:ext>
            </a:extLst>
          </p:cNvPr>
          <p:cNvSpPr txBox="1"/>
          <p:nvPr/>
        </p:nvSpPr>
        <p:spPr>
          <a:xfrm>
            <a:off x="2752418" y="3451239"/>
            <a:ext cx="8883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서울시 </a:t>
            </a:r>
            <a:r>
              <a:rPr lang="en-US" altLang="ko-KR" sz="2400" dirty="0">
                <a:solidFill>
                  <a:schemeClr val="bg1"/>
                </a:solidFill>
              </a:rPr>
              <a:t>CCTV</a:t>
            </a:r>
            <a:r>
              <a:rPr lang="ko-KR" altLang="en-US" sz="2400" dirty="0">
                <a:solidFill>
                  <a:schemeClr val="bg1"/>
                </a:solidFill>
              </a:rPr>
              <a:t>설치 운영현황</a:t>
            </a:r>
            <a:r>
              <a:rPr lang="en-US" altLang="ko-KR" sz="2400" dirty="0">
                <a:solidFill>
                  <a:schemeClr val="bg1"/>
                </a:solidFill>
              </a:rPr>
              <a:t>(</a:t>
            </a:r>
            <a:r>
              <a:rPr lang="ko-KR" altLang="en-US" sz="2400" dirty="0">
                <a:solidFill>
                  <a:schemeClr val="bg1"/>
                </a:solidFill>
              </a:rPr>
              <a:t>자치구</a:t>
            </a:r>
            <a:r>
              <a:rPr lang="en-US" altLang="ko-KR" sz="2400" dirty="0">
                <a:solidFill>
                  <a:schemeClr val="bg1"/>
                </a:solidFill>
              </a:rPr>
              <a:t>)_</a:t>
            </a:r>
            <a:r>
              <a:rPr lang="ko-KR" altLang="en-US" sz="2400" dirty="0">
                <a:solidFill>
                  <a:schemeClr val="bg1"/>
                </a:solidFill>
              </a:rPr>
              <a:t>연도별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703C17-3ABE-4D8F-A639-07993A60F5FB}"/>
              </a:ext>
            </a:extLst>
          </p:cNvPr>
          <p:cNvSpPr txBox="1"/>
          <p:nvPr/>
        </p:nvSpPr>
        <p:spPr>
          <a:xfrm>
            <a:off x="4075297" y="2429995"/>
            <a:ext cx="2552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2790</a:t>
            </a:r>
            <a:r>
              <a:rPr lang="ko-KR" altLang="en-US" sz="2400" dirty="0">
                <a:solidFill>
                  <a:schemeClr val="bg1"/>
                </a:solidFill>
              </a:rPr>
              <a:t>행 </a:t>
            </a:r>
            <a:r>
              <a:rPr lang="en-US" altLang="ko-KR" sz="2400" dirty="0">
                <a:solidFill>
                  <a:schemeClr val="bg1"/>
                </a:solidFill>
              </a:rPr>
              <a:t>* 5</a:t>
            </a:r>
            <a:r>
              <a:rPr lang="ko-KR" altLang="en-US" sz="2400" dirty="0">
                <a:solidFill>
                  <a:schemeClr val="bg1"/>
                </a:solidFill>
              </a:rPr>
              <a:t>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1C7820-C42F-4C00-BE7D-03D04025A2F0}"/>
              </a:ext>
            </a:extLst>
          </p:cNvPr>
          <p:cNvSpPr txBox="1"/>
          <p:nvPr/>
        </p:nvSpPr>
        <p:spPr>
          <a:xfrm>
            <a:off x="4075297" y="3871239"/>
            <a:ext cx="2552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27</a:t>
            </a:r>
            <a:r>
              <a:rPr lang="ko-KR" altLang="en-US" sz="2400" dirty="0">
                <a:solidFill>
                  <a:schemeClr val="bg1"/>
                </a:solidFill>
              </a:rPr>
              <a:t>행 </a:t>
            </a:r>
            <a:r>
              <a:rPr lang="en-US" altLang="ko-KR" sz="2400" dirty="0">
                <a:solidFill>
                  <a:schemeClr val="bg1"/>
                </a:solidFill>
              </a:rPr>
              <a:t>* 13</a:t>
            </a:r>
            <a:r>
              <a:rPr lang="ko-KR" altLang="en-US" sz="2400" dirty="0">
                <a:solidFill>
                  <a:schemeClr val="bg1"/>
                </a:solidFill>
              </a:rPr>
              <a:t>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54DE29-57BA-44E8-ABD0-5F0C68F492A4}"/>
              </a:ext>
            </a:extLst>
          </p:cNvPr>
          <p:cNvSpPr txBox="1"/>
          <p:nvPr/>
        </p:nvSpPr>
        <p:spPr>
          <a:xfrm>
            <a:off x="2752418" y="4895522"/>
            <a:ext cx="3170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공공 데이터 포털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BEA064C-91AB-4392-91A5-7F144F9AA735}"/>
              </a:ext>
            </a:extLst>
          </p:cNvPr>
          <p:cNvSpPr/>
          <p:nvPr/>
        </p:nvSpPr>
        <p:spPr>
          <a:xfrm>
            <a:off x="1282868" y="4755014"/>
            <a:ext cx="1260000" cy="1260000"/>
          </a:xfrm>
          <a:prstGeom prst="ellipse">
            <a:avLst/>
          </a:prstGeom>
          <a:solidFill>
            <a:schemeClr val="accent1">
              <a:alpha val="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출처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A1D7E9E-4E2C-4EB7-A87F-9A1FF51952F5}"/>
              </a:ext>
            </a:extLst>
          </p:cNvPr>
          <p:cNvSpPr/>
          <p:nvPr/>
        </p:nvSpPr>
        <p:spPr>
          <a:xfrm>
            <a:off x="1282868" y="1631660"/>
            <a:ext cx="1260000" cy="1260000"/>
          </a:xfrm>
          <a:prstGeom prst="ellipse">
            <a:avLst/>
          </a:prstGeom>
          <a:solidFill>
            <a:schemeClr val="accent1">
              <a:alpha val="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01</a:t>
            </a:r>
          </a:p>
          <a:p>
            <a:pPr algn="ctr"/>
            <a:r>
              <a:rPr lang="en-US" altLang="ko-KR" sz="2000" dirty="0"/>
              <a:t>csv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6EB4815-D83B-4768-BE51-4B285F74A1A9}"/>
              </a:ext>
            </a:extLst>
          </p:cNvPr>
          <p:cNvSpPr/>
          <p:nvPr/>
        </p:nvSpPr>
        <p:spPr>
          <a:xfrm>
            <a:off x="1282868" y="3159890"/>
            <a:ext cx="1260000" cy="1260000"/>
          </a:xfrm>
          <a:prstGeom prst="ellipse">
            <a:avLst/>
          </a:prstGeom>
          <a:solidFill>
            <a:schemeClr val="accent1">
              <a:alpha val="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02</a:t>
            </a:r>
          </a:p>
          <a:p>
            <a:pPr algn="ctr"/>
            <a:r>
              <a:rPr lang="en-US" altLang="ko-KR" sz="2000" dirty="0"/>
              <a:t>csv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992620-CBE2-45F1-B31D-51DC4A8FA65E}"/>
              </a:ext>
            </a:extLst>
          </p:cNvPr>
          <p:cNvSpPr txBox="1"/>
          <p:nvPr/>
        </p:nvSpPr>
        <p:spPr>
          <a:xfrm>
            <a:off x="2752418" y="5544364"/>
            <a:ext cx="4160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서울 열린 데이터 광장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554301-45AC-49A7-B106-4993BB6F90AD}"/>
              </a:ext>
            </a:extLst>
          </p:cNvPr>
          <p:cNvSpPr txBox="1"/>
          <p:nvPr/>
        </p:nvSpPr>
        <p:spPr>
          <a:xfrm>
            <a:off x="3691155" y="5926051"/>
            <a:ext cx="6442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http://data.seoul.go.kr/dataList/OA-2734/F/1/datasetView.do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A938E9-FA41-45B7-8E7B-C5924EDC9EA3}"/>
              </a:ext>
            </a:extLst>
          </p:cNvPr>
          <p:cNvSpPr txBox="1"/>
          <p:nvPr/>
        </p:nvSpPr>
        <p:spPr>
          <a:xfrm>
            <a:off x="3691154" y="5290244"/>
            <a:ext cx="6442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https://www.data.go.kr/data/15054738/fileData.do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18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E7C87"/>
            </a:gs>
            <a:gs pos="100000">
              <a:srgbClr val="2B2B2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21359" y="133351"/>
            <a:ext cx="12192000" cy="6724649"/>
            <a:chOff x="-21359" y="133351"/>
            <a:chExt cx="12192000" cy="6724649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397741" y="675956"/>
              <a:ext cx="11353800" cy="5954246"/>
            </a:xfrm>
            <a:prstGeom prst="roundRect">
              <a:avLst>
                <a:gd name="adj" fmla="val 1064"/>
              </a:avLst>
            </a:prstGeom>
            <a:gradFill flip="none" rotWithShape="1">
              <a:gsLst>
                <a:gs pos="0">
                  <a:schemeClr val="bg1">
                    <a:alpha val="42000"/>
                  </a:schemeClr>
                </a:gs>
                <a:gs pos="100000">
                  <a:schemeClr val="tx1">
                    <a:alpha val="18000"/>
                  </a:schemeClr>
                </a:gs>
              </a:gsLst>
              <a:lin ang="2700000" scaled="1"/>
              <a:tileRect/>
            </a:gradFill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직각 삼각형 17"/>
            <p:cNvSpPr/>
            <p:nvPr/>
          </p:nvSpPr>
          <p:spPr>
            <a:xfrm flipH="1">
              <a:off x="-21359" y="133351"/>
              <a:ext cx="12192000" cy="6724649"/>
            </a:xfrm>
            <a:custGeom>
              <a:avLst/>
              <a:gdLst>
                <a:gd name="connsiteX0" fmla="*/ 0 w 12192000"/>
                <a:gd name="connsiteY0" fmla="*/ 6858000 h 6858000"/>
                <a:gd name="connsiteX1" fmla="*/ 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0" fmla="*/ 0 w 12192000"/>
                <a:gd name="connsiteY0" fmla="*/ 6858000 h 6858000"/>
                <a:gd name="connsiteX1" fmla="*/ 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0" fmla="*/ 0 w 12192000"/>
                <a:gd name="connsiteY0" fmla="*/ 6858000 h 6858000"/>
                <a:gd name="connsiteX1" fmla="*/ 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0" fmla="*/ 0 w 12192000"/>
                <a:gd name="connsiteY0" fmla="*/ 6858000 h 6858000"/>
                <a:gd name="connsiteX1" fmla="*/ 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6858000"/>
                  </a:moveTo>
                  <a:lnTo>
                    <a:pt x="0" y="0"/>
                  </a:lnTo>
                  <a:cubicBezTo>
                    <a:pt x="4902200" y="1638300"/>
                    <a:pt x="7975600" y="2228850"/>
                    <a:pt x="12192000" y="6858000"/>
                  </a:cubicBez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397741" y="-5558"/>
            <a:ext cx="8050934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prstClr val="white"/>
                </a:solidFill>
              </a:rPr>
              <a:t>데이터 </a:t>
            </a:r>
            <a:r>
              <a:rPr lang="ko-KR" altLang="en-US" sz="2800" b="1" dirty="0" err="1">
                <a:solidFill>
                  <a:prstClr val="white"/>
                </a:solidFill>
              </a:rPr>
              <a:t>전처리</a:t>
            </a:r>
            <a:endParaRPr lang="en-US" altLang="ko-KR" sz="1050" b="1" dirty="0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56A3746-20DC-49C6-81B5-274C217A01FC}"/>
              </a:ext>
            </a:extLst>
          </p:cNvPr>
          <p:cNvSpPr/>
          <p:nvPr/>
        </p:nvSpPr>
        <p:spPr>
          <a:xfrm flipV="1">
            <a:off x="3808602" y="293536"/>
            <a:ext cx="8383398" cy="154621"/>
          </a:xfrm>
          <a:prstGeom prst="rect">
            <a:avLst/>
          </a:prstGeom>
          <a:solidFill>
            <a:srgbClr val="C5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955AFF-9B57-4DE8-AC2E-E5B185AFB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612" y="1053072"/>
            <a:ext cx="2815339" cy="4151234"/>
          </a:xfrm>
          <a:prstGeom prst="rect">
            <a:avLst/>
          </a:prstGeom>
          <a:ln w="28575">
            <a:solidFill>
              <a:srgbClr val="2B2B2B"/>
            </a:solidFill>
          </a:ln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680EBD10-C84E-4AE4-9005-EF95EE5B33B0}"/>
              </a:ext>
            </a:extLst>
          </p:cNvPr>
          <p:cNvSpPr/>
          <p:nvPr/>
        </p:nvSpPr>
        <p:spPr>
          <a:xfrm>
            <a:off x="6410384" y="3244063"/>
            <a:ext cx="842536" cy="738554"/>
          </a:xfrm>
          <a:prstGeom prst="rightArrow">
            <a:avLst/>
          </a:prstGeom>
          <a:solidFill>
            <a:srgbClr val="2B2B2B"/>
          </a:solidFill>
          <a:ln>
            <a:solidFill>
              <a:srgbClr val="2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2439C28-48EE-4855-AFBB-6127C8A8CB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58" t="19149" r="25000" b="26426"/>
          <a:stretch/>
        </p:blipFill>
        <p:spPr>
          <a:xfrm>
            <a:off x="2961894" y="2364928"/>
            <a:ext cx="2499919" cy="370757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AC369FC-3BF2-4ED1-8117-0EDEE87756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52" t="24219" r="24518" b="15249"/>
          <a:stretch/>
        </p:blipFill>
        <p:spPr>
          <a:xfrm>
            <a:off x="2617349" y="1302276"/>
            <a:ext cx="2515226" cy="4151234"/>
          </a:xfrm>
          <a:prstGeom prst="rect">
            <a:avLst/>
          </a:prstGeom>
          <a:ln w="28575">
            <a:solidFill>
              <a:srgbClr val="2B2B2B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2055083-9F31-4908-AC0B-57536D38499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58" t="19148" r="25137" b="17034"/>
          <a:stretch/>
        </p:blipFill>
        <p:spPr>
          <a:xfrm>
            <a:off x="2163088" y="2022287"/>
            <a:ext cx="2499919" cy="4376635"/>
          </a:xfrm>
          <a:prstGeom prst="rect">
            <a:avLst/>
          </a:prstGeom>
          <a:ln w="28575">
            <a:solidFill>
              <a:srgbClr val="2B2B2B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588B03-B816-4CC5-AE7B-2DF1C8AB843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00" t="23364" r="25551" b="15229"/>
          <a:stretch/>
        </p:blipFill>
        <p:spPr>
          <a:xfrm>
            <a:off x="1180198" y="1962246"/>
            <a:ext cx="2529757" cy="42112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EB6804A-ED3F-4A46-9B0A-FF3EBB67B75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90" t="18593" r="25199" b="9857"/>
          <a:stretch/>
        </p:blipFill>
        <p:spPr>
          <a:xfrm>
            <a:off x="583504" y="1192419"/>
            <a:ext cx="2500692" cy="490691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A508D4-C463-4123-9E02-91F5C7964D7E}"/>
              </a:ext>
            </a:extLst>
          </p:cNvPr>
          <p:cNvSpPr txBox="1"/>
          <p:nvPr/>
        </p:nvSpPr>
        <p:spPr>
          <a:xfrm>
            <a:off x="578716" y="717255"/>
            <a:ext cx="5495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서울특별시</a:t>
            </a:r>
            <a:r>
              <a:rPr lang="en-US" altLang="ko-KR" sz="1600" dirty="0"/>
              <a:t>_</a:t>
            </a:r>
            <a:r>
              <a:rPr lang="ko-KR" altLang="en-US" sz="1600" dirty="0"/>
              <a:t>경찰서별</a:t>
            </a:r>
            <a:r>
              <a:rPr lang="en-US" altLang="ko-KR" sz="1600" dirty="0"/>
              <a:t> 5</a:t>
            </a:r>
            <a:r>
              <a:rPr lang="ko-KR" altLang="en-US" sz="1600" dirty="0"/>
              <a:t>대 범죄 발생 검거 현황</a:t>
            </a:r>
            <a:r>
              <a:rPr lang="en-US" altLang="ko-KR" sz="1600" dirty="0"/>
              <a:t>.csv</a:t>
            </a:r>
            <a:endParaRPr lang="ko-KR" altLang="en-US" sz="16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3B16AE2-06A4-403C-A3D6-B9BF55B7061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9" t="43058" r="56376" b="16885"/>
          <a:stretch/>
        </p:blipFill>
        <p:spPr>
          <a:xfrm>
            <a:off x="7722354" y="1053161"/>
            <a:ext cx="3393059" cy="5120359"/>
          </a:xfrm>
          <a:prstGeom prst="rect">
            <a:avLst/>
          </a:prstGeom>
          <a:ln w="28575">
            <a:solidFill>
              <a:srgbClr val="2B2B2B"/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16F6F3B-0755-40F3-8ECA-5357F4C8EA99}"/>
              </a:ext>
            </a:extLst>
          </p:cNvPr>
          <p:cNvSpPr/>
          <p:nvPr/>
        </p:nvSpPr>
        <p:spPr>
          <a:xfrm>
            <a:off x="8448675" y="3982617"/>
            <a:ext cx="2398290" cy="37454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16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E7C87"/>
            </a:gs>
            <a:gs pos="100000">
              <a:srgbClr val="2B2B2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21359" y="133351"/>
            <a:ext cx="12192000" cy="6724649"/>
            <a:chOff x="-21359" y="133351"/>
            <a:chExt cx="12192000" cy="6724649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397741" y="675956"/>
              <a:ext cx="11353800" cy="5954246"/>
            </a:xfrm>
            <a:prstGeom prst="roundRect">
              <a:avLst>
                <a:gd name="adj" fmla="val 1064"/>
              </a:avLst>
            </a:prstGeom>
            <a:gradFill flip="none" rotWithShape="1">
              <a:gsLst>
                <a:gs pos="0">
                  <a:schemeClr val="bg1">
                    <a:alpha val="42000"/>
                  </a:schemeClr>
                </a:gs>
                <a:gs pos="100000">
                  <a:schemeClr val="tx1">
                    <a:alpha val="18000"/>
                  </a:schemeClr>
                </a:gs>
              </a:gsLst>
              <a:lin ang="2700000" scaled="1"/>
              <a:tileRect/>
            </a:gradFill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직각 삼각형 17"/>
            <p:cNvSpPr/>
            <p:nvPr/>
          </p:nvSpPr>
          <p:spPr>
            <a:xfrm flipH="1">
              <a:off x="-21359" y="133351"/>
              <a:ext cx="12192000" cy="6724649"/>
            </a:xfrm>
            <a:custGeom>
              <a:avLst/>
              <a:gdLst>
                <a:gd name="connsiteX0" fmla="*/ 0 w 12192000"/>
                <a:gd name="connsiteY0" fmla="*/ 6858000 h 6858000"/>
                <a:gd name="connsiteX1" fmla="*/ 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0" fmla="*/ 0 w 12192000"/>
                <a:gd name="connsiteY0" fmla="*/ 6858000 h 6858000"/>
                <a:gd name="connsiteX1" fmla="*/ 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0" fmla="*/ 0 w 12192000"/>
                <a:gd name="connsiteY0" fmla="*/ 6858000 h 6858000"/>
                <a:gd name="connsiteX1" fmla="*/ 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0" fmla="*/ 0 w 12192000"/>
                <a:gd name="connsiteY0" fmla="*/ 6858000 h 6858000"/>
                <a:gd name="connsiteX1" fmla="*/ 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6858000"/>
                  </a:moveTo>
                  <a:lnTo>
                    <a:pt x="0" y="0"/>
                  </a:lnTo>
                  <a:cubicBezTo>
                    <a:pt x="4902200" y="1638300"/>
                    <a:pt x="7975600" y="2228850"/>
                    <a:pt x="12192000" y="6858000"/>
                  </a:cubicBez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397741" y="-5558"/>
            <a:ext cx="8050934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prstClr val="white"/>
                </a:solidFill>
              </a:rPr>
              <a:t>데이터 </a:t>
            </a:r>
            <a:r>
              <a:rPr lang="ko-KR" altLang="en-US" sz="2800" b="1" dirty="0" err="1">
                <a:solidFill>
                  <a:prstClr val="white"/>
                </a:solidFill>
              </a:rPr>
              <a:t>전처리</a:t>
            </a:r>
            <a:endParaRPr lang="en-US" altLang="ko-KR" sz="1050" b="1" dirty="0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56A3746-20DC-49C6-81B5-274C217A01FC}"/>
              </a:ext>
            </a:extLst>
          </p:cNvPr>
          <p:cNvSpPr/>
          <p:nvPr/>
        </p:nvSpPr>
        <p:spPr>
          <a:xfrm flipV="1">
            <a:off x="3808602" y="293536"/>
            <a:ext cx="8383398" cy="154621"/>
          </a:xfrm>
          <a:prstGeom prst="rect">
            <a:avLst/>
          </a:prstGeom>
          <a:solidFill>
            <a:srgbClr val="C5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680EBD10-C84E-4AE4-9005-EF95EE5B33B0}"/>
              </a:ext>
            </a:extLst>
          </p:cNvPr>
          <p:cNvSpPr/>
          <p:nvPr/>
        </p:nvSpPr>
        <p:spPr>
          <a:xfrm>
            <a:off x="6343352" y="3221823"/>
            <a:ext cx="842536" cy="738554"/>
          </a:xfrm>
          <a:prstGeom prst="rightArrow">
            <a:avLst/>
          </a:prstGeom>
          <a:solidFill>
            <a:srgbClr val="2B2B2B"/>
          </a:solidFill>
          <a:ln>
            <a:solidFill>
              <a:srgbClr val="2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A508D4-C463-4123-9E02-91F5C7964D7E}"/>
              </a:ext>
            </a:extLst>
          </p:cNvPr>
          <p:cNvSpPr txBox="1"/>
          <p:nvPr/>
        </p:nvSpPr>
        <p:spPr>
          <a:xfrm>
            <a:off x="578716" y="717255"/>
            <a:ext cx="5495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서울특별시</a:t>
            </a:r>
            <a:r>
              <a:rPr lang="en-US" altLang="ko-KR" sz="1600" dirty="0"/>
              <a:t>_</a:t>
            </a:r>
            <a:r>
              <a:rPr lang="ko-KR" altLang="en-US" sz="1600" dirty="0"/>
              <a:t>경찰서별</a:t>
            </a:r>
            <a:r>
              <a:rPr lang="en-US" altLang="ko-KR" sz="1600" dirty="0"/>
              <a:t> 5</a:t>
            </a:r>
            <a:r>
              <a:rPr lang="ko-KR" altLang="en-US" sz="1600" dirty="0"/>
              <a:t>대 범죄 발생 검거 현황</a:t>
            </a:r>
            <a:r>
              <a:rPr lang="en-US" altLang="ko-KR" sz="1600" dirty="0"/>
              <a:t>.csv</a:t>
            </a:r>
            <a:endParaRPr lang="ko-KR" altLang="en-US" sz="16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489A285-468B-413A-B986-97E11F57B3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6" t="27825" r="58716" b="42680"/>
          <a:stretch/>
        </p:blipFill>
        <p:spPr>
          <a:xfrm>
            <a:off x="1014051" y="1328919"/>
            <a:ext cx="2312627" cy="2022780"/>
          </a:xfrm>
          <a:prstGeom prst="rect">
            <a:avLst/>
          </a:prstGeom>
          <a:ln w="28575">
            <a:solidFill>
              <a:srgbClr val="2B2B2B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6B7FECE-F405-4340-83FF-8442470BC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241" y="943373"/>
            <a:ext cx="3913455" cy="5455549"/>
          </a:xfrm>
          <a:prstGeom prst="rect">
            <a:avLst/>
          </a:prstGeom>
          <a:ln w="28575">
            <a:solidFill>
              <a:srgbClr val="2B2B2B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CD1D462-A855-41C6-946E-3C885E121E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2" t="43425" r="36147" b="31743"/>
          <a:stretch/>
        </p:blipFill>
        <p:spPr>
          <a:xfrm>
            <a:off x="777694" y="3579497"/>
            <a:ext cx="5318305" cy="12658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963A60B-3995-4A03-9BB5-269F9A8E67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9" t="31803" r="37454" b="49094"/>
          <a:stretch/>
        </p:blipFill>
        <p:spPr>
          <a:xfrm>
            <a:off x="788373" y="4871464"/>
            <a:ext cx="5296946" cy="141189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FC62A2E-A04C-4745-83AF-5CE3C1702477}"/>
              </a:ext>
            </a:extLst>
          </p:cNvPr>
          <p:cNvSpPr txBox="1"/>
          <p:nvPr/>
        </p:nvSpPr>
        <p:spPr>
          <a:xfrm>
            <a:off x="3436846" y="1503425"/>
            <a:ext cx="1571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/>
              <a:t>결측치</a:t>
            </a:r>
            <a:r>
              <a:rPr lang="ko-KR" altLang="en-US" sz="2000" b="1" dirty="0"/>
              <a:t> 확인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20808A-6F11-47EA-9DE0-89474885B753}"/>
              </a:ext>
            </a:extLst>
          </p:cNvPr>
          <p:cNvSpPr txBox="1"/>
          <p:nvPr/>
        </p:nvSpPr>
        <p:spPr>
          <a:xfrm>
            <a:off x="4419323" y="4440742"/>
            <a:ext cx="1687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이상치 확인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A402D3-AF4D-42FC-AEF1-4BCD6FE6890C}"/>
              </a:ext>
            </a:extLst>
          </p:cNvPr>
          <p:cNvSpPr txBox="1"/>
          <p:nvPr/>
        </p:nvSpPr>
        <p:spPr>
          <a:xfrm>
            <a:off x="4419323" y="5876971"/>
            <a:ext cx="165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이상치 처리</a:t>
            </a:r>
          </a:p>
        </p:txBody>
      </p:sp>
    </p:spTree>
    <p:extLst>
      <p:ext uri="{BB962C8B-B14F-4D97-AF65-F5344CB8AC3E}">
        <p14:creationId xmlns:p14="http://schemas.microsoft.com/office/powerpoint/2010/main" val="178662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E7C87"/>
            </a:gs>
            <a:gs pos="100000">
              <a:srgbClr val="2B2B2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21359" y="133351"/>
            <a:ext cx="12192000" cy="6724649"/>
            <a:chOff x="-21359" y="133351"/>
            <a:chExt cx="12192000" cy="6724649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397741" y="675956"/>
              <a:ext cx="11353800" cy="5954246"/>
            </a:xfrm>
            <a:prstGeom prst="roundRect">
              <a:avLst>
                <a:gd name="adj" fmla="val 1064"/>
              </a:avLst>
            </a:prstGeom>
            <a:gradFill flip="none" rotWithShape="1">
              <a:gsLst>
                <a:gs pos="0">
                  <a:schemeClr val="bg1">
                    <a:alpha val="42000"/>
                  </a:schemeClr>
                </a:gs>
                <a:gs pos="100000">
                  <a:schemeClr val="tx1">
                    <a:alpha val="18000"/>
                  </a:schemeClr>
                </a:gs>
              </a:gsLst>
              <a:lin ang="2700000" scaled="1"/>
              <a:tileRect/>
            </a:gradFill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직각 삼각형 17"/>
            <p:cNvSpPr/>
            <p:nvPr/>
          </p:nvSpPr>
          <p:spPr>
            <a:xfrm flipH="1">
              <a:off x="-21359" y="133351"/>
              <a:ext cx="12192000" cy="6724649"/>
            </a:xfrm>
            <a:custGeom>
              <a:avLst/>
              <a:gdLst>
                <a:gd name="connsiteX0" fmla="*/ 0 w 12192000"/>
                <a:gd name="connsiteY0" fmla="*/ 6858000 h 6858000"/>
                <a:gd name="connsiteX1" fmla="*/ 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0" fmla="*/ 0 w 12192000"/>
                <a:gd name="connsiteY0" fmla="*/ 6858000 h 6858000"/>
                <a:gd name="connsiteX1" fmla="*/ 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0" fmla="*/ 0 w 12192000"/>
                <a:gd name="connsiteY0" fmla="*/ 6858000 h 6858000"/>
                <a:gd name="connsiteX1" fmla="*/ 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0" fmla="*/ 0 w 12192000"/>
                <a:gd name="connsiteY0" fmla="*/ 6858000 h 6858000"/>
                <a:gd name="connsiteX1" fmla="*/ 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6858000"/>
                  </a:moveTo>
                  <a:lnTo>
                    <a:pt x="0" y="0"/>
                  </a:lnTo>
                  <a:cubicBezTo>
                    <a:pt x="4902200" y="1638300"/>
                    <a:pt x="7975600" y="2228850"/>
                    <a:pt x="12192000" y="6858000"/>
                  </a:cubicBez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397741" y="-5558"/>
            <a:ext cx="8050934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prstClr val="white"/>
                </a:solidFill>
              </a:rPr>
              <a:t>데이터 </a:t>
            </a:r>
            <a:r>
              <a:rPr lang="ko-KR" altLang="en-US" sz="2800" b="1" dirty="0" err="1">
                <a:solidFill>
                  <a:prstClr val="white"/>
                </a:solidFill>
              </a:rPr>
              <a:t>전처리</a:t>
            </a:r>
            <a:endParaRPr lang="en-US" altLang="ko-KR" sz="1050" b="1" dirty="0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56A3746-20DC-49C6-81B5-274C217A01FC}"/>
              </a:ext>
            </a:extLst>
          </p:cNvPr>
          <p:cNvSpPr/>
          <p:nvPr/>
        </p:nvSpPr>
        <p:spPr>
          <a:xfrm flipV="1">
            <a:off x="3808602" y="293536"/>
            <a:ext cx="8383398" cy="154621"/>
          </a:xfrm>
          <a:prstGeom prst="rect">
            <a:avLst/>
          </a:prstGeom>
          <a:solidFill>
            <a:srgbClr val="C5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857E0A07-5DBF-462C-9EC4-D2C9AB641626}"/>
              </a:ext>
            </a:extLst>
          </p:cNvPr>
          <p:cNvSpPr/>
          <p:nvPr/>
        </p:nvSpPr>
        <p:spPr>
          <a:xfrm>
            <a:off x="6108674" y="3283801"/>
            <a:ext cx="842536" cy="738554"/>
          </a:xfrm>
          <a:prstGeom prst="rightArrow">
            <a:avLst/>
          </a:prstGeom>
          <a:solidFill>
            <a:srgbClr val="2B2B2B"/>
          </a:solidFill>
          <a:ln>
            <a:solidFill>
              <a:srgbClr val="2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D6E8C9B-752D-4369-AB0C-DB3549968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825" y="927463"/>
            <a:ext cx="3787663" cy="545123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0C3B281-0747-4201-B964-9424E8E536F7}"/>
              </a:ext>
            </a:extLst>
          </p:cNvPr>
          <p:cNvSpPr txBox="1"/>
          <p:nvPr/>
        </p:nvSpPr>
        <p:spPr>
          <a:xfrm>
            <a:off x="578716" y="717255"/>
            <a:ext cx="5495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CCTV.csv</a:t>
            </a:r>
            <a:endParaRPr lang="ko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0BF9629-BA6B-46E4-80CA-D68054B660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1" t="37818" r="34816" b="55341"/>
          <a:stretch/>
        </p:blipFill>
        <p:spPr>
          <a:xfrm>
            <a:off x="899453" y="5654714"/>
            <a:ext cx="5366260" cy="48364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D5DFEB-AC06-412E-BF77-EA7DB76E1D00}"/>
              </a:ext>
            </a:extLst>
          </p:cNvPr>
          <p:cNvSpPr txBox="1"/>
          <p:nvPr/>
        </p:nvSpPr>
        <p:spPr>
          <a:xfrm>
            <a:off x="899453" y="5254604"/>
            <a:ext cx="2268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/>
              <a:t>검거율</a:t>
            </a:r>
            <a:r>
              <a:rPr lang="ko-KR" altLang="en-US" sz="2000" b="1" dirty="0"/>
              <a:t> 컬럼 추가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D6D4A6-2DF9-4DE8-A7C9-ABA93A0FE8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35" t="19062" r="4357" b="21346"/>
          <a:stretch/>
        </p:blipFill>
        <p:spPr>
          <a:xfrm>
            <a:off x="899453" y="1137644"/>
            <a:ext cx="5072645" cy="408680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45296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E7C87"/>
            </a:gs>
            <a:gs pos="100000">
              <a:srgbClr val="2B2B2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21359" y="133351"/>
            <a:ext cx="12192000" cy="6724649"/>
            <a:chOff x="-21359" y="133351"/>
            <a:chExt cx="12192000" cy="6724649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397741" y="675956"/>
              <a:ext cx="11353800" cy="5954246"/>
            </a:xfrm>
            <a:prstGeom prst="roundRect">
              <a:avLst>
                <a:gd name="adj" fmla="val 1064"/>
              </a:avLst>
            </a:prstGeom>
            <a:gradFill flip="none" rotWithShape="1">
              <a:gsLst>
                <a:gs pos="0">
                  <a:schemeClr val="bg1">
                    <a:alpha val="42000"/>
                  </a:schemeClr>
                </a:gs>
                <a:gs pos="100000">
                  <a:schemeClr val="tx1">
                    <a:alpha val="18000"/>
                  </a:schemeClr>
                </a:gs>
              </a:gsLst>
              <a:lin ang="2700000" scaled="1"/>
              <a:tileRect/>
            </a:gradFill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직각 삼각형 17"/>
            <p:cNvSpPr/>
            <p:nvPr/>
          </p:nvSpPr>
          <p:spPr>
            <a:xfrm flipH="1">
              <a:off x="-21359" y="133351"/>
              <a:ext cx="12192000" cy="6724649"/>
            </a:xfrm>
            <a:custGeom>
              <a:avLst/>
              <a:gdLst>
                <a:gd name="connsiteX0" fmla="*/ 0 w 12192000"/>
                <a:gd name="connsiteY0" fmla="*/ 6858000 h 6858000"/>
                <a:gd name="connsiteX1" fmla="*/ 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0" fmla="*/ 0 w 12192000"/>
                <a:gd name="connsiteY0" fmla="*/ 6858000 h 6858000"/>
                <a:gd name="connsiteX1" fmla="*/ 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0" fmla="*/ 0 w 12192000"/>
                <a:gd name="connsiteY0" fmla="*/ 6858000 h 6858000"/>
                <a:gd name="connsiteX1" fmla="*/ 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0" fmla="*/ 0 w 12192000"/>
                <a:gd name="connsiteY0" fmla="*/ 6858000 h 6858000"/>
                <a:gd name="connsiteX1" fmla="*/ 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6858000"/>
                  </a:moveTo>
                  <a:lnTo>
                    <a:pt x="0" y="0"/>
                  </a:lnTo>
                  <a:cubicBezTo>
                    <a:pt x="4902200" y="1638300"/>
                    <a:pt x="7975600" y="2228850"/>
                    <a:pt x="12192000" y="6858000"/>
                  </a:cubicBez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397741" y="-5558"/>
            <a:ext cx="8050934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prstClr val="white"/>
                </a:solidFill>
              </a:rPr>
              <a:t>시각화 및 상관분석</a:t>
            </a:r>
            <a:endParaRPr lang="en-US" altLang="ko-KR" sz="1050" b="1" dirty="0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2670DBF-0DDF-4589-9EE6-F15933C88704}"/>
              </a:ext>
            </a:extLst>
          </p:cNvPr>
          <p:cNvSpPr/>
          <p:nvPr/>
        </p:nvSpPr>
        <p:spPr>
          <a:xfrm flipV="1">
            <a:off x="3808602" y="293536"/>
            <a:ext cx="8383398" cy="154621"/>
          </a:xfrm>
          <a:prstGeom prst="rect">
            <a:avLst/>
          </a:prstGeom>
          <a:solidFill>
            <a:srgbClr val="C5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BFD73FE-63D5-49CD-9AA4-FF2151811A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12" t="43137" r="48823" b="20785"/>
          <a:stretch/>
        </p:blipFill>
        <p:spPr>
          <a:xfrm>
            <a:off x="1211838" y="1753274"/>
            <a:ext cx="4543009" cy="3799609"/>
          </a:xfrm>
          <a:prstGeom prst="rect">
            <a:avLst/>
          </a:prstGeom>
          <a:ln w="28575">
            <a:solidFill>
              <a:srgbClr val="2B2B2B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EB4158-F272-46F7-ABEF-5E4AA99EC73D}"/>
              </a:ext>
            </a:extLst>
          </p:cNvPr>
          <p:cNvSpPr txBox="1"/>
          <p:nvPr/>
        </p:nvSpPr>
        <p:spPr>
          <a:xfrm>
            <a:off x="6679226" y="2244060"/>
            <a:ext cx="4520077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3200" dirty="0">
                <a:solidFill>
                  <a:schemeClr val="bg1"/>
                </a:solidFill>
              </a:rPr>
              <a:t>CCTV </a:t>
            </a:r>
            <a:r>
              <a:rPr lang="ko-KR" altLang="en-US" sz="3200" dirty="0">
                <a:solidFill>
                  <a:schemeClr val="bg1"/>
                </a:solidFill>
              </a:rPr>
              <a:t>설치 수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lvl="1"/>
            <a:r>
              <a:rPr lang="ko-KR" alt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증가하는 추세</a:t>
            </a:r>
            <a:endParaRPr lang="en-US" altLang="ko-KR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lvl="1"/>
            <a:endParaRPr lang="en-US" altLang="ko-KR" dirty="0">
              <a:solidFill>
                <a:schemeClr val="bg1"/>
              </a:solidFill>
            </a:endParaRPr>
          </a:p>
          <a:p>
            <a:pPr lvl="1"/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3200" dirty="0">
                <a:solidFill>
                  <a:schemeClr val="bg1"/>
                </a:solidFill>
              </a:rPr>
              <a:t>5</a:t>
            </a:r>
            <a:r>
              <a:rPr lang="ko-KR" altLang="en-US" sz="3200" dirty="0">
                <a:solidFill>
                  <a:schemeClr val="bg1"/>
                </a:solidFill>
              </a:rPr>
              <a:t>대 범죄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>
                <a:solidFill>
                  <a:schemeClr val="bg1"/>
                </a:solidFill>
              </a:rPr>
              <a:t>총 발생건수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lvl="1"/>
            <a:r>
              <a:rPr lang="ko-KR" alt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감소하는 추세</a:t>
            </a:r>
            <a:endParaRPr lang="en-US" altLang="ko-KR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11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4398</TotalTime>
  <Words>471</Words>
  <Application>Microsoft Office PowerPoint</Application>
  <PresentationFormat>와이드스크린</PresentationFormat>
  <Paragraphs>132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Helvetica75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윤송이</cp:lastModifiedBy>
  <cp:revision>642</cp:revision>
  <dcterms:created xsi:type="dcterms:W3CDTF">2018-08-02T07:05:36Z</dcterms:created>
  <dcterms:modified xsi:type="dcterms:W3CDTF">2022-04-21T07:28:50Z</dcterms:modified>
</cp:coreProperties>
</file>